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76" r:id="rId5"/>
    <p:sldId id="260" r:id="rId6"/>
    <p:sldId id="262" r:id="rId7"/>
    <p:sldId id="270" r:id="rId8"/>
    <p:sldId id="273" r:id="rId9"/>
    <p:sldId id="272" r:id="rId10"/>
    <p:sldId id="279" r:id="rId11"/>
    <p:sldId id="263" r:id="rId12"/>
    <p:sldId id="277" r:id="rId13"/>
    <p:sldId id="264" r:id="rId14"/>
    <p:sldId id="267" r:id="rId15"/>
    <p:sldId id="266"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8187"/>
  </p:normalViewPr>
  <p:slideViewPr>
    <p:cSldViewPr snapToGrid="0" snapToObjects="1">
      <p:cViewPr varScale="1">
        <p:scale>
          <a:sx n="51" d="100"/>
          <a:sy n="51" d="100"/>
        </p:scale>
        <p:origin x="-1218"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40CF7-6E44-DD41-9CE1-23C6DBAF622F}" type="datetimeFigureOut">
              <a:rPr lang="en-US" smtClean="0"/>
              <a:pPr/>
              <a:t>5/31/2016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2E069-13B8-3D48-8695-C1E6A1DE797F}" type="slidenum">
              <a:rPr lang="en-US" smtClean="0"/>
              <a:pPr/>
              <a:t>‹#›</a:t>
            </a:fld>
            <a:endParaRPr lang="en-US"/>
          </a:p>
        </p:txBody>
      </p:sp>
    </p:spTree>
    <p:extLst>
      <p:ext uri="{BB962C8B-B14F-4D97-AF65-F5344CB8AC3E}">
        <p14:creationId xmlns:p14="http://schemas.microsoft.com/office/powerpoint/2010/main" xmlns="" val="101946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duction to OGP</a:t>
            </a:r>
          </a:p>
        </p:txBody>
      </p:sp>
      <p:sp>
        <p:nvSpPr>
          <p:cNvPr id="4" name="Slide Number Placeholder 3"/>
          <p:cNvSpPr>
            <a:spLocks noGrp="1"/>
          </p:cNvSpPr>
          <p:nvPr>
            <p:ph type="sldNum" sz="quarter" idx="10"/>
          </p:nvPr>
        </p:nvSpPr>
        <p:spPr/>
        <p:txBody>
          <a:bodyPr/>
          <a:lstStyle/>
          <a:p>
            <a:fld id="{5652E069-13B8-3D48-8695-C1E6A1DE797F}" type="slidenum">
              <a:rPr lang="en-US" smtClean="0"/>
              <a:pPr/>
              <a:t>1</a:t>
            </a:fld>
            <a:endParaRPr lang="en-US"/>
          </a:p>
        </p:txBody>
      </p:sp>
    </p:spTree>
    <p:extLst>
      <p:ext uri="{BB962C8B-B14F-4D97-AF65-F5344CB8AC3E}">
        <p14:creationId xmlns:p14="http://schemas.microsoft.com/office/powerpoint/2010/main" xmlns="" val="151840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Sub-regional</a:t>
            </a:r>
            <a:r>
              <a:rPr lang="en-US" baseline="0" dirty="0" smtClean="0"/>
              <a:t> peer exchange networks </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11</a:t>
            </a:fld>
            <a:endParaRPr lang="en-US"/>
          </a:p>
        </p:txBody>
      </p:sp>
    </p:spTree>
    <p:extLst>
      <p:ext uri="{BB962C8B-B14F-4D97-AF65-F5344CB8AC3E}">
        <p14:creationId xmlns:p14="http://schemas.microsoft.com/office/powerpoint/2010/main" xmlns="" val="6322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forward to Paris</a:t>
            </a:r>
            <a:r>
              <a:rPr lang="en-US" baseline="0" dirty="0" smtClean="0"/>
              <a:t> Global Summit 7-9 December. Call for proposals open!</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12</a:t>
            </a:fld>
            <a:endParaRPr lang="en-US"/>
          </a:p>
        </p:txBody>
      </p:sp>
    </p:spTree>
    <p:extLst>
      <p:ext uri="{BB962C8B-B14F-4D97-AF65-F5344CB8AC3E}">
        <p14:creationId xmlns:p14="http://schemas.microsoft.com/office/powerpoint/2010/main" xmlns="" val="113760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do we see the Open Government Partnership in 5 years time? </a:t>
            </a:r>
          </a:p>
          <a:p>
            <a:endParaRPr lang="en-US" baseline="0" dirty="0" smtClean="0"/>
          </a:p>
          <a:p>
            <a:r>
              <a:rPr lang="en-US" baseline="0" dirty="0" smtClean="0"/>
              <a:t>We’ve expanded enormously in the past five years, helped to bring together a global community of open government reformers and put in place a number of impressive reforms. </a:t>
            </a:r>
          </a:p>
          <a:p>
            <a:endParaRPr lang="en-US" dirty="0" smtClean="0"/>
          </a:p>
          <a:p>
            <a:r>
              <a:rPr lang="en-US" dirty="0" smtClean="0"/>
              <a:t>However</a:t>
            </a:r>
            <a:r>
              <a:rPr lang="en-US" baseline="0" dirty="0" smtClean="0"/>
              <a:t>:</a:t>
            </a:r>
          </a:p>
          <a:p>
            <a:r>
              <a:rPr lang="en-US" dirty="0" smtClean="0"/>
              <a:t>Implementation challenges – making sure that commitments are followed through (many reasons</a:t>
            </a:r>
            <a:r>
              <a:rPr lang="en-US" baseline="0" dirty="0" smtClean="0"/>
              <a:t> why, lack of budget, political support, changes in government, crises)</a:t>
            </a:r>
          </a:p>
          <a:p>
            <a:r>
              <a:rPr lang="en-US" baseline="0" dirty="0" smtClean="0"/>
              <a:t>Strengthening commitments – increasing specificity, ambition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Civil society space closing in a number of countries, really challenging for OGP as this is the philosophy of the partnership</a:t>
            </a:r>
          </a:p>
          <a:p>
            <a:endParaRPr lang="en-US" baseline="0" dirty="0" smtClean="0"/>
          </a:p>
          <a:p>
            <a:r>
              <a:rPr lang="en-US" baseline="0" dirty="0" smtClean="0"/>
              <a:t>Focusing on these areas to deepen the impact of OGP</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13</a:t>
            </a:fld>
            <a:endParaRPr lang="en-US"/>
          </a:p>
        </p:txBody>
      </p:sp>
    </p:spTree>
    <p:extLst>
      <p:ext uri="{BB962C8B-B14F-4D97-AF65-F5344CB8AC3E}">
        <p14:creationId xmlns:p14="http://schemas.microsoft.com/office/powerpoint/2010/main" xmlns="" val="199800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Deepening</a:t>
            </a:r>
            <a:r>
              <a:rPr lang="en-US" baseline="0" dirty="0" smtClean="0"/>
              <a:t> citizen engagement: Philippines example of citizen audits of government projects.</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14</a:t>
            </a:fld>
            <a:endParaRPr lang="en-US"/>
          </a:p>
        </p:txBody>
      </p:sp>
    </p:spTree>
    <p:extLst>
      <p:ext uri="{BB962C8B-B14F-4D97-AF65-F5344CB8AC3E}">
        <p14:creationId xmlns:p14="http://schemas.microsoft.com/office/powerpoint/2010/main" xmlns="" val="212651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Scaling up ambition:</a:t>
            </a:r>
            <a:r>
              <a:rPr lang="en-US" baseline="0" dirty="0" smtClean="0"/>
              <a:t> Panama papers example- anticorruption and beneficial ownership </a:t>
            </a:r>
          </a:p>
          <a:p>
            <a:pPr marL="171450" indent="-171450">
              <a:buFontTx/>
              <a:buChar char="-"/>
            </a:pPr>
            <a:r>
              <a:rPr lang="en-US" baseline="0" dirty="0" smtClean="0"/>
              <a:t>UK anti-corruption</a:t>
            </a:r>
          </a:p>
          <a:p>
            <a:pPr marL="171450" indent="-171450">
              <a:buFontTx/>
              <a:buChar char="-"/>
            </a:pPr>
            <a:r>
              <a:rPr lang="en-US" baseline="0" dirty="0" smtClean="0"/>
              <a:t>Climate – Paris?</a:t>
            </a:r>
          </a:p>
          <a:p>
            <a:pPr marL="171450" indent="-171450">
              <a:buFontTx/>
              <a:buChar char="-"/>
            </a:pPr>
            <a:r>
              <a:rPr lang="en-US" baseline="0" dirty="0" smtClean="0"/>
              <a:t>Open budgets </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15</a:t>
            </a:fld>
            <a:endParaRPr lang="en-US"/>
          </a:p>
        </p:txBody>
      </p:sp>
    </p:spTree>
    <p:extLst>
      <p:ext uri="{BB962C8B-B14F-4D97-AF65-F5344CB8AC3E}">
        <p14:creationId xmlns:p14="http://schemas.microsoft.com/office/powerpoint/2010/main" xmlns="" val="177546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a:t>
            </a:r>
            <a:r>
              <a:rPr lang="en-US" baseline="0" dirty="0" smtClean="0"/>
              <a:t> intro to OGP</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16</a:t>
            </a:fld>
            <a:endParaRPr lang="en-US"/>
          </a:p>
        </p:txBody>
      </p:sp>
    </p:spTree>
    <p:extLst>
      <p:ext uri="{BB962C8B-B14F-4D97-AF65-F5344CB8AC3E}">
        <p14:creationId xmlns:p14="http://schemas.microsoft.com/office/powerpoint/2010/main" xmlns="" val="162727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great timing for</a:t>
            </a:r>
            <a:r>
              <a:rPr lang="en-US" baseline="0" dirty="0" smtClean="0"/>
              <a:t> this event; moment for OGP to reflect and consider where we are going in the next years</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2</a:t>
            </a:fld>
            <a:endParaRPr lang="en-US"/>
          </a:p>
        </p:txBody>
      </p:sp>
    </p:spTree>
    <p:extLst>
      <p:ext uri="{BB962C8B-B14F-4D97-AF65-F5344CB8AC3E}">
        <p14:creationId xmlns:p14="http://schemas.microsoft.com/office/powerpoint/2010/main" xmlns="" val="116397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4</a:t>
            </a:fld>
            <a:endParaRPr lang="en-US"/>
          </a:p>
        </p:txBody>
      </p:sp>
    </p:spTree>
    <p:extLst>
      <p:ext uri="{BB962C8B-B14F-4D97-AF65-F5344CB8AC3E}">
        <p14:creationId xmlns:p14="http://schemas.microsoft.com/office/powerpoint/2010/main" xmlns="" val="78045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Consultation</a:t>
            </a:r>
            <a:r>
              <a:rPr lang="en-US" baseline="0" dirty="0" smtClean="0"/>
              <a:t>: Sri Lanka example </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5</a:t>
            </a:fld>
            <a:endParaRPr lang="en-US"/>
          </a:p>
        </p:txBody>
      </p:sp>
    </p:spTree>
    <p:extLst>
      <p:ext uri="{BB962C8B-B14F-4D97-AF65-F5344CB8AC3E}">
        <p14:creationId xmlns:p14="http://schemas.microsoft.com/office/powerpoint/2010/main" xmlns="" val="18230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IRM launches</a:t>
            </a:r>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6</a:t>
            </a:fld>
            <a:endParaRPr lang="en-US"/>
          </a:p>
        </p:txBody>
      </p:sp>
    </p:spTree>
    <p:extLst>
      <p:ext uri="{BB962C8B-B14F-4D97-AF65-F5344CB8AC3E}">
        <p14:creationId xmlns:p14="http://schemas.microsoft.com/office/powerpoint/2010/main" xmlns="" val="186115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Ukraine’s archives of the former secret police agency (the KGB) under the Soviet</a:t>
            </a:r>
            <a:r>
              <a:rPr lang="en-US" baseline="0" dirty="0" smtClean="0"/>
              <a:t> Union were under seal since the end of communism in the early 1990s.  </a:t>
            </a:r>
          </a:p>
          <a:p>
            <a:r>
              <a:rPr lang="en-US" baseline="0" dirty="0" smtClean="0"/>
              <a:t>The KGB had a significant impact on Ukraine for the entirety of the communist period and have records of their phone surveillance and missing persons that could be useful to Ukrainian citizens looking for missing family members.  </a:t>
            </a:r>
          </a:p>
          <a:p>
            <a:r>
              <a:rPr lang="en-US" baseline="0" dirty="0" smtClean="0"/>
              <a:t>Records had been under the authority of the Ministry of Justice since the end of Communism.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t>
            </a:r>
            <a:r>
              <a:rPr lang="en-US" dirty="0" err="1" smtClean="0"/>
              <a:t>Volodymyr</a:t>
            </a:r>
            <a:r>
              <a:rPr lang="en-US" baseline="0" dirty="0" smtClean="0"/>
              <a:t> </a:t>
            </a:r>
            <a:r>
              <a:rPr lang="en-US" baseline="0" dirty="0" err="1" smtClean="0"/>
              <a:t>Viatrovich</a:t>
            </a:r>
            <a:r>
              <a:rPr lang="en-US" baseline="0" dirty="0" smtClean="0"/>
              <a:t>, formerly a campaigner to release these archives and now the Director of the Institute for National Memory in Ukraine.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their last OGP action plan, the Ukrainian government set an ambitious goal to draft a law, in cooperation with civil society, allowing the opening up of communist-era archives, which were closed for decades. In the beginning of April 2015, the government submitted the draft law to the parliament and it was adopted in a few days. The law mandates that security and law enforcement agencies transfer relevant historical files to a special state archive to be set up by the Institute for National Memory. The archive will cover information about the struggle for Ukraine’s independence in the 20th century, political persecutions and human rights violations carried out by Soviet repressive bodies, World War II events, and technological catastrophes.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Institute now has </a:t>
            </a:r>
            <a:r>
              <a:rPr lang="en-US" dirty="0" smtClean="0"/>
              <a:t>unhindered access to this information and they will begin to allow public examination of documented crimes</a:t>
            </a:r>
            <a:r>
              <a:rPr lang="en-US" baseline="0" dirty="0" smtClean="0"/>
              <a:t> of the KGB.  This reflects a significant</a:t>
            </a:r>
            <a:r>
              <a:rPr lang="en-US" dirty="0" smtClean="0"/>
              <a:t> break from the totalitarian past of Ukraine, and enforces the right to truth.</a:t>
            </a:r>
          </a:p>
          <a:p>
            <a:endParaRPr lang="en-US" dirty="0" smtClean="0"/>
          </a:p>
        </p:txBody>
      </p:sp>
      <p:sp>
        <p:nvSpPr>
          <p:cNvPr id="4" name="Slide Number Placeholder 3"/>
          <p:cNvSpPr>
            <a:spLocks noGrp="1"/>
          </p:cNvSpPr>
          <p:nvPr>
            <p:ph type="sldNum" sz="quarter" idx="10"/>
          </p:nvPr>
        </p:nvSpPr>
        <p:spPr/>
        <p:txBody>
          <a:bodyPr/>
          <a:lstStyle/>
          <a:p>
            <a:fld id="{5652E069-13B8-3D48-8695-C1E6A1DE797F}" type="slidenum">
              <a:rPr lang="en-US" smtClean="0"/>
              <a:pPr/>
              <a:t>7</a:t>
            </a:fld>
            <a:endParaRPr lang="en-US"/>
          </a:p>
        </p:txBody>
      </p:sp>
    </p:spTree>
    <p:extLst>
      <p:ext uri="{BB962C8B-B14F-4D97-AF65-F5344CB8AC3E}">
        <p14:creationId xmlns:p14="http://schemas.microsoft.com/office/powerpoint/2010/main" xmlns="" val="81568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Mongolia has one of the </a:t>
            </a:r>
            <a:r>
              <a:rPr lang="en-US" baseline="0" dirty="0" smtClean="0"/>
              <a:t>largest natural resource concentrations in the world (between $1 and $3 trillion in mineral wealth are estimated to be in Mongolia’s mines).  The worldwide commodities boom in the previous decade helped Mongolia’s economy grow tenfold between 2002 and 2015 and rise to an upper-middle income economy.  However, the wealth increase in the country did not benefit all Mongolians and many of the mining agreements were with foreign companies and conducted in secret.  Often, the local community had no say in the development of mines that effected their area and in more than one case local religious sites were disturbed by mines.  Many government officials were found to have taken bribes to approve mining contracts and none of the agreements were publicly available.  </a:t>
            </a:r>
            <a:endParaRPr lang="en-US" dirty="0" smtClean="0"/>
          </a:p>
          <a:p>
            <a:endParaRPr lang="en-US" dirty="0" smtClean="0"/>
          </a:p>
          <a:p>
            <a:r>
              <a:rPr lang="en-US" dirty="0" smtClean="0"/>
              <a:t>In the debate over a</a:t>
            </a:r>
            <a:r>
              <a:rPr lang="en-US" baseline="0" dirty="0" smtClean="0"/>
              <a:t> pending agreement with a foreign mining company to develop </a:t>
            </a:r>
            <a:r>
              <a:rPr lang="en-US" dirty="0" smtClean="0"/>
              <a:t>one of the world’s largest mines,</a:t>
            </a:r>
            <a:r>
              <a:rPr lang="en-US" baseline="0" dirty="0" smtClean="0"/>
              <a:t> the </a:t>
            </a:r>
            <a:r>
              <a:rPr lang="en-US" baseline="0" dirty="0" err="1" smtClean="0"/>
              <a:t>Oyu</a:t>
            </a:r>
            <a:r>
              <a:rPr lang="en-US" baseline="0" dirty="0" smtClean="0"/>
              <a:t> </a:t>
            </a:r>
            <a:r>
              <a:rPr lang="en-US" baseline="0" dirty="0" err="1" smtClean="0"/>
              <a:t>Tolgoi</a:t>
            </a:r>
            <a:r>
              <a:rPr lang="en-US" baseline="0" dirty="0" smtClean="0"/>
              <a:t> mine in Southern Mongolia, NGOs, citizens, the media and others complained about the lack of information available the agreement.  That conversation helped spark demand for more environmental information on other environmental resources like water quality, air quality, vegetation and soil quality.</a:t>
            </a:r>
          </a:p>
          <a:p>
            <a:endParaRPr lang="en-US" baseline="0" dirty="0" smtClean="0"/>
          </a:p>
          <a:p>
            <a:r>
              <a:rPr lang="en-US" baseline="0" dirty="0" smtClean="0"/>
              <a:t>In its first OGP action plan, Mongolia committed to requiring all government agencies to release environmental information to a centrally coordinated database which is available at </a:t>
            </a:r>
            <a:r>
              <a:rPr lang="en-US" baseline="0" dirty="0" err="1" smtClean="0"/>
              <a:t>eic.mn</a:t>
            </a:r>
            <a:r>
              <a:rPr lang="en-US" baseline="0" dirty="0" smtClean="0"/>
              <a:t>.  This effort was led by the </a:t>
            </a:r>
            <a:r>
              <a:rPr lang="en-US" dirty="0" smtClean="0"/>
              <a:t>Minister of the Environment in Mongolia (pictured above),</a:t>
            </a:r>
            <a:r>
              <a:rPr lang="en-US" baseline="0" dirty="0" smtClean="0"/>
              <a:t> who had long campaigned both inside and outside government to </a:t>
            </a:r>
            <a:r>
              <a:rPr lang="en-US" dirty="0" smtClean="0"/>
              <a:t>improving mining</a:t>
            </a:r>
            <a:r>
              <a:rPr lang="en-US" baseline="0" dirty="0" smtClean="0"/>
              <a:t> and natural resource transparency in Mongolia and worldwide.  She proudly declared that 2014 would be the year for environmental information transparency.  The EIC now contains 22 databases including information about the </a:t>
            </a:r>
            <a:r>
              <a:rPr lang="en-US" baseline="0" dirty="0" err="1" smtClean="0"/>
              <a:t>Oyu</a:t>
            </a:r>
            <a:r>
              <a:rPr lang="en-US" baseline="0" dirty="0" smtClean="0"/>
              <a:t> </a:t>
            </a:r>
            <a:r>
              <a:rPr lang="en-US" baseline="0" dirty="0" err="1" smtClean="0"/>
              <a:t>Tolgoi</a:t>
            </a:r>
            <a:r>
              <a:rPr lang="en-US" baseline="0" dirty="0" smtClean="0"/>
              <a:t> mine.  </a:t>
            </a:r>
          </a:p>
          <a:p>
            <a:endParaRPr lang="en-US" baseline="0" dirty="0" smtClean="0"/>
          </a:p>
          <a:p>
            <a:r>
              <a:rPr lang="en-US" baseline="0" dirty="0" smtClean="0"/>
              <a:t>The government still needs to finish releasing information about other mines and oil extraction but has made substantial progress on this commitment.  </a:t>
            </a:r>
            <a:endParaRPr lang="en-US" dirty="0" smtClean="0"/>
          </a:p>
          <a:p>
            <a:endParaRPr lang="en-US"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8</a:t>
            </a:fld>
            <a:endParaRPr lang="en-US"/>
          </a:p>
        </p:txBody>
      </p:sp>
    </p:spTree>
    <p:extLst>
      <p:ext uri="{BB962C8B-B14F-4D97-AF65-F5344CB8AC3E}">
        <p14:creationId xmlns:p14="http://schemas.microsoft.com/office/powerpoint/2010/main" xmlns="" val="33571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Overview</a:t>
            </a:r>
            <a:r>
              <a:rPr lang="en-US" u="none" baseline="0" dirty="0" smtClean="0"/>
              <a:t> of subnational pilot</a:t>
            </a:r>
            <a:endParaRPr lang="en-US" u="none" dirty="0"/>
          </a:p>
        </p:txBody>
      </p:sp>
      <p:sp>
        <p:nvSpPr>
          <p:cNvPr id="4" name="Slide Number Placeholder 3"/>
          <p:cNvSpPr>
            <a:spLocks noGrp="1"/>
          </p:cNvSpPr>
          <p:nvPr>
            <p:ph type="sldNum" sz="quarter" idx="10"/>
          </p:nvPr>
        </p:nvSpPr>
        <p:spPr/>
        <p:txBody>
          <a:bodyPr/>
          <a:lstStyle/>
          <a:p>
            <a:fld id="{5652E069-13B8-3D48-8695-C1E6A1DE797F}" type="slidenum">
              <a:rPr lang="en-US" smtClean="0"/>
              <a:pPr/>
              <a:t>9</a:t>
            </a:fld>
            <a:endParaRPr lang="en-US"/>
          </a:p>
        </p:txBody>
      </p:sp>
    </p:spTree>
    <p:extLst>
      <p:ext uri="{BB962C8B-B14F-4D97-AF65-F5344CB8AC3E}">
        <p14:creationId xmlns:p14="http://schemas.microsoft.com/office/powerpoint/2010/main" xmlns="" val="33819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baseline="0" dirty="0" smtClean="0"/>
          </a:p>
        </p:txBody>
      </p:sp>
      <p:sp>
        <p:nvSpPr>
          <p:cNvPr id="4" name="Slide Number Placeholder 3"/>
          <p:cNvSpPr>
            <a:spLocks noGrp="1"/>
          </p:cNvSpPr>
          <p:nvPr>
            <p:ph type="sldNum" sz="quarter" idx="10"/>
          </p:nvPr>
        </p:nvSpPr>
        <p:spPr/>
        <p:txBody>
          <a:bodyPr/>
          <a:lstStyle/>
          <a:p>
            <a:fld id="{5652E069-13B8-3D48-8695-C1E6A1DE797F}" type="slidenum">
              <a:rPr lang="en-US" smtClean="0"/>
              <a:pPr/>
              <a:t>10</a:t>
            </a:fld>
            <a:endParaRPr lang="en-US"/>
          </a:p>
        </p:txBody>
      </p:sp>
    </p:spTree>
    <p:extLst>
      <p:ext uri="{BB962C8B-B14F-4D97-AF65-F5344CB8AC3E}">
        <p14:creationId xmlns:p14="http://schemas.microsoft.com/office/powerpoint/2010/main" xmlns="" val="107041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16C5D-415C-4740-A5C4-FDAE70CACFAC}" type="datetimeFigureOut">
              <a:rPr lang="en-US" smtClean="0"/>
              <a:pPr/>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54508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6C5D-415C-4740-A5C4-FDAE70CACFAC}" type="datetimeFigureOut">
              <a:rPr lang="en-US" smtClean="0"/>
              <a:pPr/>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81925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6C5D-415C-4740-A5C4-FDAE70CACFAC}" type="datetimeFigureOut">
              <a:rPr lang="en-US" smtClean="0"/>
              <a:pPr/>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77542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16C5D-415C-4740-A5C4-FDAE70CACFAC}" type="datetimeFigureOut">
              <a:rPr lang="en-US" smtClean="0"/>
              <a:pPr/>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214092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16C5D-415C-4740-A5C4-FDAE70CACFAC}" type="datetimeFigureOut">
              <a:rPr lang="en-US" smtClean="0"/>
              <a:pPr/>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96103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16C5D-415C-4740-A5C4-FDAE70CACFAC}" type="datetimeFigureOut">
              <a:rPr lang="en-US" smtClean="0"/>
              <a:pPr/>
              <a:t>5/31/2016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76746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16C5D-415C-4740-A5C4-FDAE70CACFAC}" type="datetimeFigureOut">
              <a:rPr lang="en-US" smtClean="0"/>
              <a:pPr/>
              <a:t>5/31/2016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76981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16C5D-415C-4740-A5C4-FDAE70CACFAC}" type="datetimeFigureOut">
              <a:rPr lang="en-US" smtClean="0"/>
              <a:pPr/>
              <a:t>5/31/2016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41244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16C5D-415C-4740-A5C4-FDAE70CACFAC}" type="datetimeFigureOut">
              <a:rPr lang="en-US" smtClean="0"/>
              <a:pPr/>
              <a:t>5/31/2016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95444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16C5D-415C-4740-A5C4-FDAE70CACFAC}" type="datetimeFigureOut">
              <a:rPr lang="en-US" smtClean="0"/>
              <a:pPr/>
              <a:t>5/31/2016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42459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16C5D-415C-4740-A5C4-FDAE70CACFAC}" type="datetimeFigureOut">
              <a:rPr lang="en-US" smtClean="0"/>
              <a:pPr/>
              <a:t>5/31/2016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7415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16C5D-415C-4740-A5C4-FDAE70CACFAC}" type="datetimeFigureOut">
              <a:rPr lang="en-US" smtClean="0"/>
              <a:pPr/>
              <a:t>5/31/2016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95BE3-BA63-C94B-8313-C60BE34711D6}" type="slidenum">
              <a:rPr lang="en-US" smtClean="0"/>
              <a:pPr/>
              <a:t>‹#›</a:t>
            </a:fld>
            <a:endParaRPr lang="en-US"/>
          </a:p>
        </p:txBody>
      </p:sp>
    </p:spTree>
    <p:extLst>
      <p:ext uri="{BB962C8B-B14F-4D97-AF65-F5344CB8AC3E}">
        <p14:creationId xmlns:p14="http://schemas.microsoft.com/office/powerpoint/2010/main" xmlns="" val="149465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9382"/>
            <a:ext cx="9144000" cy="2341418"/>
          </a:xfrm>
        </p:spPr>
        <p:txBody>
          <a:bodyPr>
            <a:normAutofit fontScale="85000" lnSpcReduction="20000"/>
          </a:bodyPr>
          <a:lstStyle/>
          <a:p>
            <a:pPr>
              <a:spcBef>
                <a:spcPts val="0"/>
              </a:spcBef>
            </a:pPr>
            <a:endParaRPr lang="en-US" sz="7100" b="0" dirty="0" smtClean="0">
              <a:solidFill>
                <a:schemeClr val="bg1"/>
              </a:solidFill>
              <a:effectLst/>
              <a:latin typeface="Avenir Book" charset="0"/>
              <a:ea typeface="Avenir Book" charset="0"/>
              <a:cs typeface="Avenir Book" charset="0"/>
            </a:endParaRPr>
          </a:p>
          <a:p>
            <a:r>
              <a:rPr lang="en-US" sz="4800" dirty="0" smtClean="0">
                <a:solidFill>
                  <a:schemeClr val="bg1"/>
                </a:solidFill>
                <a:latin typeface="Avenir Book" charset="0"/>
                <a:ea typeface="Avenir Book" charset="0"/>
                <a:cs typeface="Avenir Book" charset="0"/>
              </a:rPr>
              <a:t>Tallinn</a:t>
            </a:r>
          </a:p>
          <a:p>
            <a:r>
              <a:rPr lang="en-US" sz="4800" dirty="0" smtClean="0">
                <a:solidFill>
                  <a:schemeClr val="bg1"/>
                </a:solidFill>
                <a:latin typeface="Avenir Book" charset="0"/>
                <a:ea typeface="Avenir Book" charset="0"/>
                <a:cs typeface="Avenir Book" charset="0"/>
              </a:rPr>
              <a:t>May 31, 2016</a:t>
            </a:r>
            <a:r>
              <a:rPr lang="en-US" sz="4000" dirty="0" smtClean="0">
                <a:solidFill>
                  <a:schemeClr val="bg1"/>
                </a:solidFill>
                <a:latin typeface="+mj-lt"/>
              </a:rPr>
              <a:t/>
            </a:r>
            <a:br>
              <a:rPr lang="en-US" sz="4000" dirty="0" smtClean="0">
                <a:solidFill>
                  <a:schemeClr val="bg1"/>
                </a:solidFill>
                <a:latin typeface="+mj-lt"/>
              </a:rPr>
            </a:br>
            <a:endParaRPr lang="en-US" sz="4000" dirty="0">
              <a:solidFill>
                <a:schemeClr val="bg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97086" y="873404"/>
            <a:ext cx="3397827" cy="3397827"/>
          </a:xfrm>
          <a:prstGeom prst="rect">
            <a:avLst/>
          </a:prstGeom>
        </p:spPr>
      </p:pic>
    </p:spTree>
    <p:extLst>
      <p:ext uri="{BB962C8B-B14F-4D97-AF65-F5344CB8AC3E}">
        <p14:creationId xmlns:p14="http://schemas.microsoft.com/office/powerpoint/2010/main" xmlns="" val="932563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5239" y="0"/>
            <a:ext cx="5447675" cy="7277725"/>
          </a:xfrm>
        </p:spPr>
        <p:txBody>
          <a:bodyPr>
            <a:normAutofit/>
          </a:bodyPr>
          <a:lstStyle/>
          <a:p>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Austin, United States</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err="1">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Bojonegoro</a:t>
            </a: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 Indonesia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Buenos Aires, Argentina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err="1">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Elgeyo</a:t>
            </a: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 </a:t>
            </a:r>
            <a:r>
              <a:rPr lang="en-US" sz="3200" b="1" dirty="0" err="1">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Marakwet</a:t>
            </a: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 Kenya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Jalisco, Mexico</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err="1">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Kigoma</a:t>
            </a: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 Tanzania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La Libertad, Peru </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Madrid, Spain</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Ontario, Canada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Paris, France</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Sao Paulo, Brazil </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Scotland, United Kingdom </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Sekondi-Takoradi, Ghana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Seoul, South Korea</a:t>
            </a:r>
            <a:b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br>
            <a:r>
              <a:rPr lang="en-US" sz="3200" b="1" dirty="0">
                <a:ln w="10160">
                  <a:noFill/>
                  <a:prstDash val="solid"/>
                </a:ln>
                <a:solidFill>
                  <a:schemeClr val="bg1"/>
                </a:solidFill>
                <a:effectLst>
                  <a:outerShdw blurRad="38100" dist="22860" dir="5400000" algn="tl" rotWithShape="0">
                    <a:srgbClr val="000000">
                      <a:alpha val="30000"/>
                    </a:srgbClr>
                  </a:outerShdw>
                </a:effectLst>
                <a:latin typeface="Avenir Book" charset="0"/>
                <a:ea typeface="Avenir Book" charset="0"/>
                <a:cs typeface="Avenir Book" charset="0"/>
              </a:rPr>
              <a:t>Tbilisi, Georgia</a:t>
            </a:r>
            <a:r>
              <a:rPr lang="en-US" sz="3200" dirty="0">
                <a:solidFill>
                  <a:schemeClr val="bg1"/>
                </a:solidFill>
                <a:latin typeface="Avenir Book" charset="0"/>
                <a:ea typeface="Avenir Book" charset="0"/>
                <a:cs typeface="Avenir Book" charset="0"/>
              </a:rPr>
              <a:t> </a:t>
            </a:r>
            <a:br>
              <a:rPr lang="en-US" sz="3200" dirty="0">
                <a:solidFill>
                  <a:schemeClr val="bg1"/>
                </a:solidFill>
                <a:latin typeface="Avenir Book" charset="0"/>
                <a:ea typeface="Avenir Book" charset="0"/>
                <a:cs typeface="Avenir Book" charset="0"/>
              </a:rPr>
            </a:br>
            <a:endParaRPr lang="en-US" sz="32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1187843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5" name="TextBox 4"/>
          <p:cNvSpPr txBox="1"/>
          <p:nvPr/>
        </p:nvSpPr>
        <p:spPr>
          <a:xfrm>
            <a:off x="3998563" y="5737693"/>
            <a:ext cx="7961426" cy="830997"/>
          </a:xfrm>
          <a:prstGeom prst="rect">
            <a:avLst/>
          </a:prstGeom>
          <a:solidFill>
            <a:schemeClr val="tx1">
              <a:alpha val="53000"/>
            </a:schemeClr>
          </a:solidFill>
        </p:spPr>
        <p:txBody>
          <a:bodyPr wrap="square" rtlCol="0">
            <a:spAutoFit/>
          </a:bodyPr>
          <a:lstStyle/>
          <a:p>
            <a:r>
              <a:rPr lang="en-US" sz="4800" b="1" dirty="0" smtClean="0">
                <a:solidFill>
                  <a:schemeClr val="bg1"/>
                </a:solidFill>
                <a:latin typeface="Avenir Book" charset="0"/>
                <a:ea typeface="Avenir Book" charset="0"/>
                <a:cs typeface="Avenir Book" charset="0"/>
              </a:rPr>
              <a:t>Peer Exchange Networks</a:t>
            </a:r>
            <a:endParaRPr lang="en-US" sz="4800" b="1" dirty="0">
              <a:solidFill>
                <a:schemeClr val="bg1"/>
              </a:solidFill>
              <a:latin typeface="Avenir Book" charset="0"/>
              <a:ea typeface="Avenir Book" charset="0"/>
              <a:cs typeface="Avenir Book" charset="0"/>
            </a:endParaRPr>
          </a:p>
        </p:txBody>
      </p:sp>
      <p:sp>
        <p:nvSpPr>
          <p:cNvPr id="6" name="TextBox 5"/>
          <p:cNvSpPr txBox="1"/>
          <p:nvPr/>
        </p:nvSpPr>
        <p:spPr>
          <a:xfrm>
            <a:off x="0" y="3894083"/>
            <a:ext cx="1970690" cy="2049517"/>
          </a:xfrm>
          <a:prstGeom prst="rect">
            <a:avLst/>
          </a:prstGeom>
          <a:solidFill>
            <a:schemeClr val="tx1"/>
          </a:solidFill>
        </p:spPr>
        <p:txBody>
          <a:bodyPr wrap="square" rtlCol="0">
            <a:spAutoFit/>
          </a:bodyPr>
          <a:lstStyle/>
          <a:p>
            <a:endParaRPr lang="en-US" dirty="0"/>
          </a:p>
        </p:txBody>
      </p:sp>
      <p:sp>
        <p:nvSpPr>
          <p:cNvPr id="8" name="TextBox 7"/>
          <p:cNvSpPr txBox="1"/>
          <p:nvPr/>
        </p:nvSpPr>
        <p:spPr>
          <a:xfrm>
            <a:off x="2895600" y="2396836"/>
            <a:ext cx="1964956" cy="1066800"/>
          </a:xfrm>
          <a:prstGeom prst="rect">
            <a:avLst/>
          </a:prstGeom>
          <a:solidFill>
            <a:schemeClr val="tx1"/>
          </a:solidFill>
        </p:spPr>
        <p:txBody>
          <a:bodyPr wrap="square" rtlCol="0">
            <a:spAutoFit/>
          </a:bodyPr>
          <a:lstStyle/>
          <a:p>
            <a:endParaRPr lang="en-US" dirty="0"/>
          </a:p>
        </p:txBody>
      </p:sp>
      <p:sp>
        <p:nvSpPr>
          <p:cNvPr id="9" name="TextBox 8"/>
          <p:cNvSpPr txBox="1"/>
          <p:nvPr/>
        </p:nvSpPr>
        <p:spPr>
          <a:xfrm>
            <a:off x="4516582" y="4294909"/>
            <a:ext cx="1136073" cy="789709"/>
          </a:xfrm>
          <a:prstGeom prst="rect">
            <a:avLst/>
          </a:prstGeom>
          <a:solidFill>
            <a:schemeClr val="tx1"/>
          </a:solidFill>
        </p:spPr>
        <p:txBody>
          <a:bodyPr wrap="square" rtlCol="0">
            <a:spAutoFit/>
          </a:bodyPr>
          <a:lstStyle/>
          <a:p>
            <a:endParaRPr lang="en-US"/>
          </a:p>
        </p:txBody>
      </p:sp>
      <p:sp>
        <p:nvSpPr>
          <p:cNvPr id="11" name="TextBox 10"/>
          <p:cNvSpPr txBox="1"/>
          <p:nvPr/>
        </p:nvSpPr>
        <p:spPr>
          <a:xfrm>
            <a:off x="7360347" y="3775295"/>
            <a:ext cx="1676400" cy="1309323"/>
          </a:xfrm>
          <a:prstGeom prst="rect">
            <a:avLst/>
          </a:prstGeom>
          <a:solidFill>
            <a:schemeClr val="tx1"/>
          </a:solidFill>
        </p:spPr>
        <p:txBody>
          <a:bodyPr wrap="square" rtlCol="0">
            <a:spAutoFit/>
          </a:bodyPr>
          <a:lstStyle/>
          <a:p>
            <a:endParaRPr lang="en-US"/>
          </a:p>
        </p:txBody>
      </p:sp>
      <p:sp>
        <p:nvSpPr>
          <p:cNvPr id="12" name="TextBox 11"/>
          <p:cNvSpPr txBox="1"/>
          <p:nvPr/>
        </p:nvSpPr>
        <p:spPr>
          <a:xfrm>
            <a:off x="10501745" y="3048000"/>
            <a:ext cx="1563175" cy="1011382"/>
          </a:xfrm>
          <a:prstGeom prst="rect">
            <a:avLst/>
          </a:prstGeom>
          <a:solidFill>
            <a:schemeClr val="tx1"/>
          </a:solidFill>
        </p:spPr>
        <p:txBody>
          <a:bodyPr wrap="square" rtlCol="0">
            <a:spAutoFit/>
          </a:bodyPr>
          <a:lstStyle/>
          <a:p>
            <a:endParaRPr lang="en-US"/>
          </a:p>
        </p:txBody>
      </p:sp>
      <p:sp>
        <p:nvSpPr>
          <p:cNvPr id="13" name="TextBox 12"/>
          <p:cNvSpPr txBox="1"/>
          <p:nvPr/>
        </p:nvSpPr>
        <p:spPr>
          <a:xfrm>
            <a:off x="11208327" y="4294909"/>
            <a:ext cx="983673" cy="1122218"/>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xmlns="" val="189692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19219"/>
            <a:ext cx="7439187" cy="1457181"/>
          </a:xfrm>
          <a:solidFill>
            <a:schemeClr val="tx1">
              <a:alpha val="76000"/>
            </a:schemeClr>
          </a:solidFill>
        </p:spPr>
        <p:txBody>
          <a:bodyPr>
            <a:normAutofit/>
          </a:bodyPr>
          <a:lstStyle/>
          <a:p>
            <a:r>
              <a:rPr lang="en-US" sz="3200" b="1" dirty="0" smtClean="0">
                <a:solidFill>
                  <a:schemeClr val="bg1"/>
                </a:solidFill>
                <a:ea typeface="Al Nile" charset="-78"/>
                <a:cs typeface="Al Nile" charset="-78"/>
              </a:rPr>
              <a:t>  </a:t>
            </a:r>
            <a:r>
              <a:rPr lang="en-US" sz="4800" b="1" dirty="0" smtClean="0">
                <a:solidFill>
                  <a:schemeClr val="bg1"/>
                </a:solidFill>
                <a:latin typeface="Avenir Book" charset="0"/>
                <a:ea typeface="Avenir Book" charset="0"/>
                <a:cs typeface="Avenir Book" charset="0"/>
              </a:rPr>
              <a:t>Paris Global Summit</a:t>
            </a:r>
            <a:endParaRPr lang="en-US" sz="48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420185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 y="2262716"/>
            <a:ext cx="10654146" cy="1645806"/>
          </a:xfrm>
        </p:spPr>
        <p:txBody>
          <a:bodyPr>
            <a:normAutofit/>
          </a:bodyPr>
          <a:lstStyle/>
          <a:p>
            <a:r>
              <a:rPr lang="en-US" sz="4800" dirty="0">
                <a:solidFill>
                  <a:schemeClr val="bg1"/>
                </a:solidFill>
                <a:latin typeface="Avenir Book" charset="0"/>
                <a:ea typeface="Avenir Book" charset="0"/>
                <a:cs typeface="Avenir Book" charset="0"/>
              </a:rPr>
              <a:t>N</a:t>
            </a:r>
            <a:r>
              <a:rPr lang="en-US" sz="4800" dirty="0" smtClean="0">
                <a:solidFill>
                  <a:schemeClr val="bg1"/>
                </a:solidFill>
                <a:latin typeface="Avenir Book" charset="0"/>
                <a:ea typeface="Avenir Book" charset="0"/>
                <a:cs typeface="Avenir Book" charset="0"/>
              </a:rPr>
              <a:t>ext </a:t>
            </a:r>
            <a:r>
              <a:rPr lang="en-US" sz="4800" dirty="0">
                <a:solidFill>
                  <a:schemeClr val="bg1"/>
                </a:solidFill>
                <a:latin typeface="Avenir Book" charset="0"/>
                <a:ea typeface="Avenir Book" charset="0"/>
                <a:cs typeface="Avenir Book" charset="0"/>
              </a:rPr>
              <a:t>F</a:t>
            </a:r>
            <a:r>
              <a:rPr lang="en-US" sz="4800" dirty="0" smtClean="0">
                <a:solidFill>
                  <a:schemeClr val="bg1"/>
                </a:solidFill>
                <a:latin typeface="Avenir Book" charset="0"/>
                <a:ea typeface="Avenir Book" charset="0"/>
                <a:cs typeface="Avenir Book" charset="0"/>
              </a:rPr>
              <a:t>ive </a:t>
            </a:r>
            <a:r>
              <a:rPr lang="en-US" sz="4800" dirty="0">
                <a:solidFill>
                  <a:schemeClr val="bg1"/>
                </a:solidFill>
                <a:latin typeface="Avenir Book" charset="0"/>
                <a:ea typeface="Avenir Book" charset="0"/>
                <a:cs typeface="Avenir Book" charset="0"/>
              </a:rPr>
              <a:t>Y</a:t>
            </a:r>
            <a:r>
              <a:rPr lang="en-US" sz="4800" dirty="0" smtClean="0">
                <a:solidFill>
                  <a:schemeClr val="bg1"/>
                </a:solidFill>
                <a:latin typeface="Avenir Book" charset="0"/>
                <a:ea typeface="Avenir Book" charset="0"/>
                <a:cs typeface="Avenir Book" charset="0"/>
              </a:rPr>
              <a:t>ears: Addressing Challenges and Deepening Impact</a:t>
            </a:r>
            <a:endParaRPr lang="en-US" sz="4800" dirty="0">
              <a:solidFill>
                <a:schemeClr val="bg1"/>
              </a:solidFill>
              <a:latin typeface="Avenir Book" charset="0"/>
              <a:ea typeface="Avenir Book" charset="0"/>
              <a:cs typeface="Avenir Book" charset="0"/>
            </a:endParaRPr>
          </a:p>
        </p:txBody>
      </p:sp>
      <p:sp>
        <p:nvSpPr>
          <p:cNvPr id="3" name="Rectangle 2"/>
          <p:cNvSpPr/>
          <p:nvPr/>
        </p:nvSpPr>
        <p:spPr>
          <a:xfrm>
            <a:off x="558800" y="1625600"/>
            <a:ext cx="8405157" cy="369332"/>
          </a:xfrm>
          <a:prstGeom prst="rect">
            <a:avLst/>
          </a:prstGeom>
        </p:spPr>
        <p:txBody>
          <a:bodyPr wrap="square">
            <a:spAutoFit/>
          </a:bodyPr>
          <a:lstStyle/>
          <a:p>
            <a:r>
              <a:rPr lang="en-US" dirty="0"/>
              <a:t>Greece, Tunisia, </a:t>
            </a:r>
          </a:p>
        </p:txBody>
      </p:sp>
    </p:spTree>
    <p:extLst>
      <p:ext uri="{BB962C8B-B14F-4D97-AF65-F5344CB8AC3E}">
        <p14:creationId xmlns:p14="http://schemas.microsoft.com/office/powerpoint/2010/main" xmlns="" val="1717496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60761" cy="1325563"/>
          </a:xfrm>
          <a:solidFill>
            <a:schemeClr val="tx1">
              <a:alpha val="81000"/>
            </a:schemeClr>
          </a:solidFill>
        </p:spPr>
        <p:txBody>
          <a:bodyPr>
            <a:normAutofit/>
          </a:bodyPr>
          <a:lstStyle/>
          <a:p>
            <a:r>
              <a:rPr lang="en-US" sz="3600" dirty="0" smtClean="0">
                <a:solidFill>
                  <a:schemeClr val="bg1"/>
                </a:solidFill>
                <a:latin typeface="Avenir Book" charset="0"/>
                <a:ea typeface="Avenir Book" charset="0"/>
                <a:cs typeface="Avenir Book" charset="0"/>
              </a:rPr>
              <a:t> Closing the Feedback </a:t>
            </a:r>
            <a:r>
              <a:rPr lang="en-US" sz="3600" dirty="0">
                <a:solidFill>
                  <a:schemeClr val="bg1"/>
                </a:solidFill>
                <a:latin typeface="Avenir Book" charset="0"/>
                <a:ea typeface="Avenir Book" charset="0"/>
                <a:cs typeface="Avenir Book" charset="0"/>
              </a:rPr>
              <a:t>L</a:t>
            </a:r>
            <a:r>
              <a:rPr lang="en-US" sz="3600" dirty="0" smtClean="0">
                <a:solidFill>
                  <a:schemeClr val="bg1"/>
                </a:solidFill>
                <a:latin typeface="Avenir Book" charset="0"/>
                <a:ea typeface="Avenir Book" charset="0"/>
                <a:cs typeface="Avenir Book" charset="0"/>
              </a:rPr>
              <a:t>oop</a:t>
            </a:r>
            <a:endParaRPr lang="en-US" sz="36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11536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2368" y="469716"/>
            <a:ext cx="9255631" cy="1410647"/>
          </a:xfrm>
          <a:solidFill>
            <a:schemeClr val="tx1">
              <a:alpha val="73000"/>
            </a:schemeClr>
          </a:solidFill>
        </p:spPr>
        <p:txBody>
          <a:bodyPr>
            <a:normAutofit/>
          </a:bodyPr>
          <a:lstStyle/>
          <a:p>
            <a:r>
              <a:rPr lang="en-US" sz="4800" dirty="0" smtClean="0">
                <a:solidFill>
                  <a:schemeClr val="bg1"/>
                </a:solidFill>
                <a:latin typeface="Avenir Book" charset="0"/>
                <a:ea typeface="Avenir Book" charset="0"/>
                <a:cs typeface="Avenir Book" charset="0"/>
              </a:rPr>
              <a:t>Leveraging Thematic </a:t>
            </a:r>
            <a:r>
              <a:rPr lang="en-US" sz="4800" dirty="0">
                <a:solidFill>
                  <a:schemeClr val="bg1"/>
                </a:solidFill>
                <a:latin typeface="Avenir Book" charset="0"/>
                <a:ea typeface="Avenir Book" charset="0"/>
                <a:cs typeface="Avenir Book" charset="0"/>
              </a:rPr>
              <a:t>L</a:t>
            </a:r>
            <a:r>
              <a:rPr lang="en-US" sz="4800" dirty="0" smtClean="0">
                <a:solidFill>
                  <a:schemeClr val="bg1"/>
                </a:solidFill>
                <a:latin typeface="Avenir Book" charset="0"/>
                <a:ea typeface="Avenir Book" charset="0"/>
                <a:cs typeface="Avenir Book" charset="0"/>
              </a:rPr>
              <a:t>eadership</a:t>
            </a:r>
            <a:endParaRPr lang="en-US" sz="4800" dirty="0">
              <a:solidFill>
                <a:schemeClr val="bg1"/>
              </a:solidFill>
              <a:latin typeface="Avenir Book" charset="0"/>
              <a:ea typeface="Avenir Book" charset="0"/>
              <a:cs typeface="Avenir Book"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26484" y="2795677"/>
            <a:ext cx="1078346" cy="107834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07361" y="2818191"/>
            <a:ext cx="827808" cy="82780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96146" y="2666946"/>
            <a:ext cx="951345" cy="95134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95163" y="2795677"/>
            <a:ext cx="872836" cy="87283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635131" y="2845899"/>
            <a:ext cx="772392" cy="772392"/>
          </a:xfrm>
          <a:prstGeom prst="rect">
            <a:avLst/>
          </a:prstGeom>
        </p:spPr>
      </p:pic>
      <p:sp>
        <p:nvSpPr>
          <p:cNvPr id="16" name="TextBox 15"/>
          <p:cNvSpPr txBox="1"/>
          <p:nvPr/>
        </p:nvSpPr>
        <p:spPr>
          <a:xfrm>
            <a:off x="7197263" y="4197923"/>
            <a:ext cx="1884743" cy="707886"/>
          </a:xfrm>
          <a:prstGeom prst="rect">
            <a:avLst/>
          </a:prstGeom>
          <a:noFill/>
        </p:spPr>
        <p:txBody>
          <a:bodyPr wrap="square" rtlCol="0">
            <a:spAutoFit/>
          </a:bodyPr>
          <a:lstStyle/>
          <a:p>
            <a:pPr algn="ctr"/>
            <a:r>
              <a:rPr lang="en-US" sz="2000" b="1" dirty="0" smtClean="0">
                <a:solidFill>
                  <a:srgbClr val="FFC000"/>
                </a:solidFill>
                <a:latin typeface="Avenir Book" charset="0"/>
                <a:ea typeface="Avenir Book" charset="0"/>
                <a:cs typeface="Avenir Book" charset="0"/>
              </a:rPr>
              <a:t>Digital Governance </a:t>
            </a:r>
            <a:endParaRPr lang="en-US" sz="2000" b="1" dirty="0">
              <a:solidFill>
                <a:srgbClr val="FFC000"/>
              </a:solidFill>
              <a:latin typeface="Avenir Book" charset="0"/>
              <a:ea typeface="Avenir Book" charset="0"/>
              <a:cs typeface="Avenir Book" charset="0"/>
            </a:endParaRPr>
          </a:p>
        </p:txBody>
      </p:sp>
      <p:sp>
        <p:nvSpPr>
          <p:cNvPr id="17" name="TextBox 16"/>
          <p:cNvSpPr txBox="1"/>
          <p:nvPr/>
        </p:nvSpPr>
        <p:spPr>
          <a:xfrm>
            <a:off x="893901" y="4225635"/>
            <a:ext cx="1663319" cy="707886"/>
          </a:xfrm>
          <a:prstGeom prst="rect">
            <a:avLst/>
          </a:prstGeom>
          <a:noFill/>
        </p:spPr>
        <p:txBody>
          <a:bodyPr wrap="square" rtlCol="0">
            <a:spAutoFit/>
          </a:bodyPr>
          <a:lstStyle/>
          <a:p>
            <a:pPr algn="ctr"/>
            <a:r>
              <a:rPr lang="en-US" sz="2000" b="1" dirty="0" smtClean="0">
                <a:solidFill>
                  <a:srgbClr val="FFC000"/>
                </a:solidFill>
                <a:latin typeface="Avenir Book" charset="0"/>
                <a:ea typeface="Avenir Book" charset="0"/>
                <a:cs typeface="Avenir Book" charset="0"/>
              </a:rPr>
              <a:t>Anti-Corruption</a:t>
            </a:r>
            <a:endParaRPr lang="en-US" sz="2000" b="1" dirty="0">
              <a:solidFill>
                <a:srgbClr val="FFC000"/>
              </a:solidFill>
              <a:latin typeface="Avenir Book" charset="0"/>
              <a:ea typeface="Avenir Book" charset="0"/>
              <a:cs typeface="Avenir Book" charset="0"/>
            </a:endParaRPr>
          </a:p>
        </p:txBody>
      </p:sp>
      <p:sp>
        <p:nvSpPr>
          <p:cNvPr id="18" name="TextBox 17"/>
          <p:cNvSpPr txBox="1"/>
          <p:nvPr/>
        </p:nvSpPr>
        <p:spPr>
          <a:xfrm>
            <a:off x="9424836" y="4225632"/>
            <a:ext cx="1613489" cy="707886"/>
          </a:xfrm>
          <a:prstGeom prst="rect">
            <a:avLst/>
          </a:prstGeom>
          <a:noFill/>
        </p:spPr>
        <p:txBody>
          <a:bodyPr wrap="square" rtlCol="0">
            <a:spAutoFit/>
          </a:bodyPr>
          <a:lstStyle/>
          <a:p>
            <a:pPr algn="ctr"/>
            <a:r>
              <a:rPr lang="en-US" sz="2000" b="1" dirty="0" smtClean="0">
                <a:solidFill>
                  <a:srgbClr val="FFC000"/>
                </a:solidFill>
                <a:latin typeface="Avenir Book" charset="0"/>
                <a:ea typeface="Avenir Book" charset="0"/>
                <a:cs typeface="Avenir Book" charset="0"/>
              </a:rPr>
              <a:t>Open Contracting </a:t>
            </a:r>
            <a:endParaRPr lang="en-US" sz="2000" b="1" dirty="0">
              <a:solidFill>
                <a:srgbClr val="FFC000"/>
              </a:solidFill>
              <a:latin typeface="Avenir Book" charset="0"/>
              <a:ea typeface="Avenir Book" charset="0"/>
              <a:cs typeface="Avenir Book" charset="0"/>
            </a:endParaRPr>
          </a:p>
        </p:txBody>
      </p:sp>
      <p:sp>
        <p:nvSpPr>
          <p:cNvPr id="19" name="TextBox 18"/>
          <p:cNvSpPr txBox="1"/>
          <p:nvPr/>
        </p:nvSpPr>
        <p:spPr>
          <a:xfrm>
            <a:off x="2928074" y="4394449"/>
            <a:ext cx="1454727" cy="400110"/>
          </a:xfrm>
          <a:prstGeom prst="rect">
            <a:avLst/>
          </a:prstGeom>
          <a:noFill/>
        </p:spPr>
        <p:txBody>
          <a:bodyPr wrap="square" rtlCol="0">
            <a:spAutoFit/>
          </a:bodyPr>
          <a:lstStyle/>
          <a:p>
            <a:pPr algn="ctr"/>
            <a:r>
              <a:rPr lang="en-US" sz="2000" b="1" dirty="0" smtClean="0">
                <a:solidFill>
                  <a:srgbClr val="FFC000"/>
                </a:solidFill>
                <a:latin typeface="Avenir Book" charset="0"/>
                <a:ea typeface="Avenir Book" charset="0"/>
                <a:cs typeface="Avenir Book" charset="0"/>
              </a:rPr>
              <a:t>Climate </a:t>
            </a:r>
            <a:endParaRPr lang="en-US" sz="2000" b="1" dirty="0">
              <a:solidFill>
                <a:srgbClr val="FFC000"/>
              </a:solidFill>
              <a:latin typeface="Avenir Book" charset="0"/>
              <a:ea typeface="Avenir Book" charset="0"/>
              <a:cs typeface="Avenir Book" charset="0"/>
            </a:endParaRPr>
          </a:p>
        </p:txBody>
      </p:sp>
      <p:sp>
        <p:nvSpPr>
          <p:cNvPr id="20" name="TextBox 19"/>
          <p:cNvSpPr txBox="1"/>
          <p:nvPr/>
        </p:nvSpPr>
        <p:spPr>
          <a:xfrm>
            <a:off x="5044454" y="4225634"/>
            <a:ext cx="1454727" cy="707886"/>
          </a:xfrm>
          <a:prstGeom prst="rect">
            <a:avLst/>
          </a:prstGeom>
          <a:noFill/>
        </p:spPr>
        <p:txBody>
          <a:bodyPr wrap="square" rtlCol="0">
            <a:spAutoFit/>
          </a:bodyPr>
          <a:lstStyle/>
          <a:p>
            <a:pPr algn="ctr"/>
            <a:r>
              <a:rPr lang="en-US" sz="2000" b="1" dirty="0" smtClean="0">
                <a:solidFill>
                  <a:srgbClr val="FFC000"/>
                </a:solidFill>
                <a:latin typeface="Avenir Book" charset="0"/>
                <a:ea typeface="Avenir Book" charset="0"/>
                <a:cs typeface="Avenir Book" charset="0"/>
              </a:rPr>
              <a:t>Open Budgets</a:t>
            </a:r>
            <a:endParaRPr lang="en-US" sz="2000" b="1" dirty="0">
              <a:solidFill>
                <a:srgbClr val="FFC000"/>
              </a:solidFill>
              <a:latin typeface="Avenir Book" charset="0"/>
              <a:ea typeface="Avenir Book" charset="0"/>
              <a:cs typeface="Avenir Book" charset="0"/>
            </a:endParaRPr>
          </a:p>
        </p:txBody>
      </p:sp>
    </p:spTree>
    <p:extLst>
      <p:ext uri="{BB962C8B-B14F-4D97-AF65-F5344CB8AC3E}">
        <p14:creationId xmlns:p14="http://schemas.microsoft.com/office/powerpoint/2010/main" xmlns="" val="1279758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9382"/>
            <a:ext cx="9144000" cy="2341418"/>
          </a:xfrm>
        </p:spPr>
        <p:txBody>
          <a:bodyPr>
            <a:normAutofit fontScale="85000" lnSpcReduction="20000"/>
          </a:bodyPr>
          <a:lstStyle/>
          <a:p>
            <a:pPr>
              <a:spcBef>
                <a:spcPts val="0"/>
              </a:spcBef>
            </a:pPr>
            <a:endParaRPr lang="en-US" sz="7100" b="0" dirty="0" smtClean="0">
              <a:solidFill>
                <a:schemeClr val="bg1"/>
              </a:solidFill>
              <a:effectLst/>
              <a:latin typeface="Avenir Book" charset="0"/>
              <a:ea typeface="Avenir Book" charset="0"/>
              <a:cs typeface="Avenir Book" charset="0"/>
            </a:endParaRPr>
          </a:p>
          <a:p>
            <a:r>
              <a:rPr lang="en-US" sz="4800" dirty="0" smtClean="0">
                <a:solidFill>
                  <a:schemeClr val="bg1"/>
                </a:solidFill>
                <a:latin typeface="Avenir Book" charset="0"/>
                <a:ea typeface="Avenir Book" charset="0"/>
                <a:cs typeface="Avenir Book" charset="0"/>
              </a:rPr>
              <a:t>Tallinn</a:t>
            </a:r>
          </a:p>
          <a:p>
            <a:r>
              <a:rPr lang="en-US" sz="4800" dirty="0" smtClean="0">
                <a:solidFill>
                  <a:schemeClr val="bg1"/>
                </a:solidFill>
                <a:latin typeface="Avenir Book" charset="0"/>
                <a:ea typeface="Avenir Book" charset="0"/>
                <a:cs typeface="Avenir Book" charset="0"/>
              </a:rPr>
              <a:t>May 31, 2016</a:t>
            </a:r>
            <a:r>
              <a:rPr lang="en-US" sz="4000" dirty="0" smtClean="0">
                <a:solidFill>
                  <a:schemeClr val="bg1"/>
                </a:solidFill>
                <a:latin typeface="+mj-lt"/>
              </a:rPr>
              <a:t/>
            </a:r>
            <a:br>
              <a:rPr lang="en-US" sz="4000" dirty="0" smtClean="0">
                <a:solidFill>
                  <a:schemeClr val="bg1"/>
                </a:solidFill>
                <a:latin typeface="+mj-lt"/>
              </a:rPr>
            </a:br>
            <a:endParaRPr lang="en-US" sz="4000" dirty="0">
              <a:solidFill>
                <a:schemeClr val="bg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97086" y="873404"/>
            <a:ext cx="3397827" cy="3397827"/>
          </a:xfrm>
          <a:prstGeom prst="rect">
            <a:avLst/>
          </a:prstGeom>
        </p:spPr>
      </p:pic>
    </p:spTree>
    <p:extLst>
      <p:ext uri="{BB962C8B-B14F-4D97-AF65-F5344CB8AC3E}">
        <p14:creationId xmlns:p14="http://schemas.microsoft.com/office/powerpoint/2010/main" xmlns="" val="1298527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0" y="540457"/>
            <a:ext cx="8601559" cy="1430233"/>
          </a:xfrm>
          <a:solidFill>
            <a:schemeClr val="tx1">
              <a:alpha val="64000"/>
            </a:schemeClr>
          </a:solidFill>
        </p:spPr>
        <p:txBody>
          <a:bodyPr>
            <a:normAutofit/>
          </a:bodyPr>
          <a:lstStyle/>
          <a:p>
            <a:r>
              <a:rPr lang="en-US" sz="5400" b="1" dirty="0" smtClean="0">
                <a:solidFill>
                  <a:schemeClr val="bg1"/>
                </a:solidFill>
                <a:ea typeface="Al Nile" charset="-78"/>
                <a:cs typeface="Al Nile" charset="-78"/>
              </a:rPr>
              <a:t>  </a:t>
            </a:r>
            <a:r>
              <a:rPr lang="en-US" sz="5400" b="1" dirty="0" smtClean="0">
                <a:solidFill>
                  <a:schemeClr val="bg1"/>
                </a:solidFill>
                <a:latin typeface="Avenir Book" charset="0"/>
                <a:ea typeface="Avenir Book" charset="0"/>
                <a:cs typeface="Avenir Book" charset="0"/>
              </a:rPr>
              <a:t>Five Year </a:t>
            </a:r>
            <a:r>
              <a:rPr lang="en-US" sz="5400" b="1" dirty="0">
                <a:solidFill>
                  <a:schemeClr val="bg1"/>
                </a:solidFill>
                <a:latin typeface="Avenir Book" charset="0"/>
                <a:ea typeface="Avenir Book" charset="0"/>
                <a:cs typeface="Avenir Book" charset="0"/>
              </a:rPr>
              <a:t>A</a:t>
            </a:r>
            <a:r>
              <a:rPr lang="en-US" sz="5400" b="1" dirty="0" smtClean="0">
                <a:solidFill>
                  <a:schemeClr val="bg1"/>
                </a:solidFill>
                <a:latin typeface="Avenir Book" charset="0"/>
                <a:ea typeface="Avenir Book" charset="0"/>
                <a:cs typeface="Avenir Book" charset="0"/>
              </a:rPr>
              <a:t>nniversary </a:t>
            </a:r>
            <a:endParaRPr lang="en-US" sz="54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1485684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329" y="170352"/>
            <a:ext cx="2182090" cy="1633106"/>
          </a:xfrm>
        </p:spPr>
        <p:txBody>
          <a:bodyPr>
            <a:normAutofit fontScale="90000"/>
          </a:bodyPr>
          <a:lstStyle/>
          <a:p>
            <a:pPr algn="ctr"/>
            <a:r>
              <a:rPr lang="en-US" sz="8900" dirty="0" smtClean="0">
                <a:solidFill>
                  <a:schemeClr val="bg1"/>
                </a:solidFill>
              </a:rPr>
              <a:t>69</a:t>
            </a:r>
            <a:r>
              <a:rPr lang="en-US" dirty="0" smtClean="0">
                <a:solidFill>
                  <a:schemeClr val="bg1"/>
                </a:solidFill>
              </a:rPr>
              <a:t> </a:t>
            </a:r>
            <a:br>
              <a:rPr lang="en-US" dirty="0" smtClean="0">
                <a:solidFill>
                  <a:schemeClr val="bg1"/>
                </a:solidFill>
              </a:rPr>
            </a:br>
            <a:r>
              <a:rPr lang="en-US" sz="2200" dirty="0">
                <a:solidFill>
                  <a:schemeClr val="bg1"/>
                </a:solidFill>
              </a:rPr>
              <a:t>P</a:t>
            </a:r>
            <a:r>
              <a:rPr lang="en-US" sz="2200" dirty="0" smtClean="0">
                <a:solidFill>
                  <a:schemeClr val="bg1"/>
                </a:solidFill>
              </a:rPr>
              <a:t>articipating</a:t>
            </a:r>
            <a:br>
              <a:rPr lang="en-US" sz="2200" dirty="0" smtClean="0">
                <a:solidFill>
                  <a:schemeClr val="bg1"/>
                </a:solidFill>
              </a:rPr>
            </a:br>
            <a:r>
              <a:rPr lang="en-US" sz="2200" dirty="0" smtClean="0">
                <a:solidFill>
                  <a:schemeClr val="bg1"/>
                </a:solidFill>
              </a:rPr>
              <a:t> Governments </a:t>
            </a:r>
            <a:endParaRPr lang="en-US" sz="2200" dirty="0">
              <a:solidFill>
                <a:schemeClr val="bg1"/>
              </a:solidFill>
            </a:endParaRPr>
          </a:p>
        </p:txBody>
      </p:sp>
      <p:sp>
        <p:nvSpPr>
          <p:cNvPr id="7" name="TextBox 6"/>
          <p:cNvSpPr txBox="1"/>
          <p:nvPr/>
        </p:nvSpPr>
        <p:spPr>
          <a:xfrm>
            <a:off x="9470331" y="170352"/>
            <a:ext cx="2909455" cy="1815882"/>
          </a:xfrm>
          <a:prstGeom prst="rect">
            <a:avLst/>
          </a:prstGeom>
          <a:noFill/>
        </p:spPr>
        <p:txBody>
          <a:bodyPr wrap="square" rtlCol="0">
            <a:spAutoFit/>
          </a:bodyPr>
          <a:lstStyle/>
          <a:p>
            <a:pPr algn="ctr"/>
            <a:r>
              <a:rPr lang="en-US" sz="7200" dirty="0" smtClean="0">
                <a:solidFill>
                  <a:schemeClr val="bg1"/>
                </a:solidFill>
              </a:rPr>
              <a:t>1000s </a:t>
            </a:r>
          </a:p>
          <a:p>
            <a:pPr algn="ctr"/>
            <a:r>
              <a:rPr lang="en-US" sz="2000" dirty="0" smtClean="0">
                <a:solidFill>
                  <a:schemeClr val="bg1"/>
                </a:solidFill>
              </a:rPr>
              <a:t>of Civil Society Organizations </a:t>
            </a:r>
            <a:endParaRPr lang="en-US" sz="2000" dirty="0">
              <a:solidFill>
                <a:schemeClr val="bg1"/>
              </a:solidFill>
            </a:endParaRPr>
          </a:p>
        </p:txBody>
      </p:sp>
      <p:sp>
        <p:nvSpPr>
          <p:cNvPr id="8" name="TextBox 7"/>
          <p:cNvSpPr txBox="1"/>
          <p:nvPr/>
        </p:nvSpPr>
        <p:spPr>
          <a:xfrm>
            <a:off x="318653" y="4765964"/>
            <a:ext cx="2133600" cy="1661993"/>
          </a:xfrm>
          <a:prstGeom prst="rect">
            <a:avLst/>
          </a:prstGeom>
          <a:noFill/>
        </p:spPr>
        <p:txBody>
          <a:bodyPr wrap="square" rtlCol="0">
            <a:spAutoFit/>
          </a:bodyPr>
          <a:lstStyle/>
          <a:p>
            <a:pPr algn="ctr"/>
            <a:r>
              <a:rPr lang="en-US" sz="5400" dirty="0" smtClean="0">
                <a:solidFill>
                  <a:schemeClr val="bg1"/>
                </a:solidFill>
              </a:rPr>
              <a:t>110 </a:t>
            </a:r>
          </a:p>
          <a:p>
            <a:pPr algn="ctr"/>
            <a:r>
              <a:rPr lang="en-US" sz="2400" dirty="0" smtClean="0">
                <a:solidFill>
                  <a:schemeClr val="bg1"/>
                </a:solidFill>
              </a:rPr>
              <a:t>National Action Plans </a:t>
            </a:r>
            <a:endParaRPr lang="en-US" sz="2400" dirty="0">
              <a:solidFill>
                <a:schemeClr val="bg1"/>
              </a:solidFill>
            </a:endParaRPr>
          </a:p>
        </p:txBody>
      </p:sp>
      <p:sp>
        <p:nvSpPr>
          <p:cNvPr id="9" name="TextBox 8"/>
          <p:cNvSpPr txBox="1"/>
          <p:nvPr/>
        </p:nvSpPr>
        <p:spPr>
          <a:xfrm>
            <a:off x="9865935" y="4150411"/>
            <a:ext cx="2118246" cy="1231106"/>
          </a:xfrm>
          <a:prstGeom prst="rect">
            <a:avLst/>
          </a:prstGeom>
          <a:noFill/>
        </p:spPr>
        <p:txBody>
          <a:bodyPr wrap="square" rtlCol="0">
            <a:spAutoFit/>
          </a:bodyPr>
          <a:lstStyle/>
          <a:p>
            <a:pPr algn="ctr"/>
            <a:r>
              <a:rPr lang="en-US" sz="5400" dirty="0" smtClean="0">
                <a:solidFill>
                  <a:schemeClr val="bg1"/>
                </a:solidFill>
              </a:rPr>
              <a:t>+2500 </a:t>
            </a:r>
            <a:r>
              <a:rPr lang="en-US" sz="2000" dirty="0" smtClean="0">
                <a:solidFill>
                  <a:schemeClr val="bg1"/>
                </a:solidFill>
              </a:rPr>
              <a:t>Commitments </a:t>
            </a:r>
            <a:endParaRPr lang="en-US" sz="2000" dirty="0">
              <a:solidFill>
                <a:schemeClr val="bg1"/>
              </a:solidFill>
            </a:endParaRPr>
          </a:p>
        </p:txBody>
      </p:sp>
    </p:spTree>
    <p:extLst>
      <p:ext uri="{BB962C8B-B14F-4D97-AF65-F5344CB8AC3E}">
        <p14:creationId xmlns:p14="http://schemas.microsoft.com/office/powerpoint/2010/main" xmlns="" val="12216098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1270"/>
            <a:ext cx="10027403" cy="1325563"/>
          </a:xfrm>
          <a:solidFill>
            <a:schemeClr val="tx1">
              <a:alpha val="64000"/>
            </a:schemeClr>
          </a:solidFill>
        </p:spPr>
        <p:txBody>
          <a:bodyPr>
            <a:normAutofit/>
          </a:bodyPr>
          <a:lstStyle/>
          <a:p>
            <a:r>
              <a:rPr lang="en-US" sz="5400" b="1" dirty="0" smtClean="0">
                <a:solidFill>
                  <a:schemeClr val="bg1"/>
                </a:solidFill>
                <a:latin typeface="Avenir Book" charset="0"/>
                <a:ea typeface="Avenir Book" charset="0"/>
                <a:cs typeface="Avenir Book" charset="0"/>
              </a:rPr>
              <a:t> 50 New Action Plans in 2016</a:t>
            </a:r>
            <a:endParaRPr lang="en-US" sz="54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751735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337417"/>
            <a:ext cx="11863295" cy="1128776"/>
          </a:xfrm>
          <a:solidFill>
            <a:schemeClr val="tx1">
              <a:alpha val="64000"/>
            </a:schemeClr>
          </a:solidFill>
        </p:spPr>
        <p:txBody>
          <a:bodyPr>
            <a:normAutofit fontScale="90000"/>
          </a:bodyPr>
          <a:lstStyle/>
          <a:p>
            <a:r>
              <a:rPr lang="en-US" sz="4000" dirty="0" smtClean="0">
                <a:solidFill>
                  <a:schemeClr val="bg1"/>
                </a:solidFill>
                <a:latin typeface="Avenir Book" charset="0"/>
                <a:ea typeface="Avenir Book" charset="0"/>
                <a:cs typeface="Avenir Book" charset="0"/>
              </a:rPr>
              <a:t>   </a:t>
            </a:r>
            <a:r>
              <a:rPr lang="en-US" dirty="0" smtClean="0">
                <a:solidFill>
                  <a:schemeClr val="bg1"/>
                </a:solidFill>
                <a:latin typeface="Avenir Book" charset="0"/>
                <a:ea typeface="Avenir Book" charset="0"/>
                <a:cs typeface="Avenir Book" charset="0"/>
              </a:rPr>
              <a:t>Launching </a:t>
            </a:r>
            <a:r>
              <a:rPr lang="en-US" dirty="0">
                <a:solidFill>
                  <a:schemeClr val="bg1"/>
                </a:solidFill>
                <a:latin typeface="Avenir Book" charset="0"/>
                <a:ea typeface="Avenir Book" charset="0"/>
                <a:cs typeface="Avenir Book" charset="0"/>
              </a:rPr>
              <a:t>C</a:t>
            </a:r>
            <a:r>
              <a:rPr lang="en-US" dirty="0" smtClean="0">
                <a:solidFill>
                  <a:schemeClr val="bg1"/>
                </a:solidFill>
                <a:latin typeface="Avenir Book" charset="0"/>
                <a:ea typeface="Avenir Book" charset="0"/>
                <a:cs typeface="Avenir Book" charset="0"/>
              </a:rPr>
              <a:t>onsultations; Supporting </a:t>
            </a:r>
            <a:r>
              <a:rPr lang="en-US" dirty="0">
                <a:solidFill>
                  <a:schemeClr val="bg1"/>
                </a:solidFill>
                <a:latin typeface="Avenir Book" charset="0"/>
                <a:ea typeface="Avenir Book" charset="0"/>
                <a:cs typeface="Avenir Book" charset="0"/>
              </a:rPr>
              <a:t>C</a:t>
            </a:r>
            <a:r>
              <a:rPr lang="en-US" dirty="0" smtClean="0">
                <a:solidFill>
                  <a:schemeClr val="bg1"/>
                </a:solidFill>
                <a:latin typeface="Avenir Book" charset="0"/>
                <a:ea typeface="Avenir Book" charset="0"/>
                <a:cs typeface="Avenir Book" charset="0"/>
              </a:rPr>
              <a:t>o-creation </a:t>
            </a:r>
            <a:endParaRPr lang="en-US"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2046097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4411" r="24411"/>
          <a:stretch/>
        </p:blipFill>
        <p:spPr>
          <a:xfrm>
            <a:off x="0" y="12526"/>
            <a:ext cx="5264728"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xmlns="" val="0"/>
              </a:ext>
            </a:extLst>
          </a:blip>
          <a:srcRect l="5303" t="97" b="15939"/>
          <a:stretch/>
        </p:blipFill>
        <p:spPr>
          <a:xfrm>
            <a:off x="5264727" y="0"/>
            <a:ext cx="6927272" cy="4087091"/>
          </a:xfrm>
          <a:prstGeom prst="rect">
            <a:avLst/>
          </a:prstGeom>
          <a:ln>
            <a:solidFill>
              <a:schemeClr val="tx1"/>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xmlns="" val="0"/>
              </a:ext>
            </a:extLst>
          </a:blip>
          <a:srcRect t="22542" b="2317"/>
          <a:stretch/>
        </p:blipFill>
        <p:spPr>
          <a:xfrm>
            <a:off x="5264729" y="3768436"/>
            <a:ext cx="6927271" cy="3089564"/>
          </a:xfrm>
          <a:prstGeom prst="rect">
            <a:avLst/>
          </a:prstGeom>
          <a:ln w="9525">
            <a:solidFill>
              <a:schemeClr val="tx1"/>
            </a:solidFill>
          </a:ln>
        </p:spPr>
      </p:pic>
      <p:sp>
        <p:nvSpPr>
          <p:cNvPr id="9" name="Title 1"/>
          <p:cNvSpPr>
            <a:spLocks noGrp="1"/>
          </p:cNvSpPr>
          <p:nvPr>
            <p:ph type="title"/>
          </p:nvPr>
        </p:nvSpPr>
        <p:spPr>
          <a:xfrm>
            <a:off x="0" y="219219"/>
            <a:ext cx="11143281" cy="1409165"/>
          </a:xfrm>
          <a:solidFill>
            <a:schemeClr val="tx1">
              <a:alpha val="76000"/>
            </a:schemeClr>
          </a:solidFill>
        </p:spPr>
        <p:txBody>
          <a:bodyPr>
            <a:normAutofit/>
          </a:bodyPr>
          <a:lstStyle/>
          <a:p>
            <a:r>
              <a:rPr lang="en-US" sz="3200" b="1" dirty="0" smtClean="0">
                <a:solidFill>
                  <a:schemeClr val="bg1"/>
                </a:solidFill>
                <a:ea typeface="Al Nile" charset="-78"/>
                <a:cs typeface="Al Nile" charset="-78"/>
              </a:rPr>
              <a:t>  </a:t>
            </a:r>
            <a:r>
              <a:rPr lang="en-US" sz="3600" b="1" dirty="0" smtClean="0">
                <a:solidFill>
                  <a:schemeClr val="bg1"/>
                </a:solidFill>
                <a:latin typeface="Avenir Book" charset="0"/>
                <a:ea typeface="Avenir Book" charset="0"/>
                <a:cs typeface="Avenir Book" charset="0"/>
              </a:rPr>
              <a:t>Independent Reporting Mechanism Launches </a:t>
            </a:r>
            <a:endParaRPr lang="en-US" sz="36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1285301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19219"/>
            <a:ext cx="6151419" cy="1457181"/>
          </a:xfrm>
          <a:solidFill>
            <a:schemeClr val="tx1">
              <a:alpha val="76000"/>
            </a:schemeClr>
          </a:solidFill>
        </p:spPr>
        <p:txBody>
          <a:bodyPr>
            <a:normAutofit/>
          </a:bodyPr>
          <a:lstStyle/>
          <a:p>
            <a:r>
              <a:rPr lang="en-US" sz="3200" b="1" dirty="0" smtClean="0">
                <a:solidFill>
                  <a:schemeClr val="bg1"/>
                </a:solidFill>
                <a:ea typeface="Al Nile" charset="-78"/>
                <a:cs typeface="Al Nile" charset="-78"/>
              </a:rPr>
              <a:t>  </a:t>
            </a:r>
            <a:r>
              <a:rPr lang="en-US" sz="3600" b="1" smtClean="0">
                <a:solidFill>
                  <a:schemeClr val="bg1"/>
                </a:solidFill>
                <a:latin typeface="Avenir Book" charset="0"/>
                <a:ea typeface="Avenir Book" charset="0"/>
                <a:cs typeface="Avenir Book" charset="0"/>
              </a:rPr>
              <a:t>Unlocking Soviet Archives</a:t>
            </a:r>
            <a:endParaRPr lang="en-US" sz="36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1820442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19219"/>
            <a:ext cx="8754036" cy="1457181"/>
          </a:xfrm>
          <a:solidFill>
            <a:schemeClr val="tx1">
              <a:alpha val="76000"/>
            </a:schemeClr>
          </a:solidFill>
        </p:spPr>
        <p:txBody>
          <a:bodyPr>
            <a:normAutofit/>
          </a:bodyPr>
          <a:lstStyle/>
          <a:p>
            <a:r>
              <a:rPr lang="en-US" sz="3200" b="1" dirty="0" smtClean="0">
                <a:solidFill>
                  <a:schemeClr val="bg1"/>
                </a:solidFill>
                <a:ea typeface="Al Nile" charset="-78"/>
                <a:cs typeface="Al Nile" charset="-78"/>
              </a:rPr>
              <a:t>  </a:t>
            </a:r>
            <a:r>
              <a:rPr lang="en-US" sz="3600" b="1" dirty="0" smtClean="0">
                <a:solidFill>
                  <a:schemeClr val="bg1"/>
                </a:solidFill>
                <a:latin typeface="Avenir Book" charset="0"/>
                <a:ea typeface="Avenir Book" charset="0"/>
                <a:cs typeface="Avenir Book" charset="0"/>
              </a:rPr>
              <a:t>Managing Mongolia’s Natural Resources</a:t>
            </a:r>
            <a:endParaRPr lang="en-US" sz="36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908870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19219"/>
            <a:ext cx="5576342" cy="1457181"/>
          </a:xfrm>
          <a:solidFill>
            <a:schemeClr val="tx1">
              <a:alpha val="76000"/>
            </a:schemeClr>
          </a:solidFill>
        </p:spPr>
        <p:txBody>
          <a:bodyPr>
            <a:normAutofit/>
          </a:bodyPr>
          <a:lstStyle/>
          <a:p>
            <a:r>
              <a:rPr lang="en-US" sz="3200" b="1" dirty="0" smtClean="0">
                <a:solidFill>
                  <a:schemeClr val="bg1"/>
                </a:solidFill>
                <a:ea typeface="Al Nile" charset="-78"/>
                <a:cs typeface="Al Nile" charset="-78"/>
              </a:rPr>
              <a:t>  </a:t>
            </a:r>
            <a:r>
              <a:rPr lang="en-US" sz="4800" b="1" dirty="0" smtClean="0">
                <a:solidFill>
                  <a:schemeClr val="bg1"/>
                </a:solidFill>
                <a:latin typeface="Avenir Book" charset="0"/>
                <a:ea typeface="Avenir Book" charset="0"/>
                <a:cs typeface="Avenir Book" charset="0"/>
              </a:rPr>
              <a:t>Subnational Pilot</a:t>
            </a:r>
            <a:endParaRPr lang="en-US" sz="4800" b="1"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xmlns="" val="696639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4486</TotalTime>
  <Words>925</Words>
  <Application>Microsoft Office PowerPoint</Application>
  <PresentationFormat>Custom</PresentationFormat>
  <Paragraphs>85</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  Five Year Anniversary </vt:lpstr>
      <vt:lpstr>69  Participating  Governments </vt:lpstr>
      <vt:lpstr> 50 New Action Plans in 2016</vt:lpstr>
      <vt:lpstr>   Launching Consultations; Supporting Co-creation </vt:lpstr>
      <vt:lpstr>  Independent Reporting Mechanism Launches </vt:lpstr>
      <vt:lpstr>  Unlocking Soviet Archives</vt:lpstr>
      <vt:lpstr>  Managing Mongolia’s Natural Resources</vt:lpstr>
      <vt:lpstr>  Subnational Pilot</vt:lpstr>
      <vt:lpstr>Austin, United States Bojonegoro, Indonesia Buenos Aires, Argentina Elgeyo Marakwet, Kenya Jalisco, Mexico Kigoma, Tanzania La Libertad, Peru  Madrid, Spain Ontario, Canada Paris, France Sao Paulo, Brazil  Scotland, United Kingdom  Sekondi-Takoradi, Ghana Seoul, South Korea Tbilisi, Georgia  </vt:lpstr>
      <vt:lpstr>Slide 11</vt:lpstr>
      <vt:lpstr>  Paris Global Summit</vt:lpstr>
      <vt:lpstr>Next Five Years: Addressing Challenges and Deepening Impact</vt:lpstr>
      <vt:lpstr> Closing the Feedback Loop</vt:lpstr>
      <vt:lpstr>Leveraging Thematic Leadership</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Madaleine Weber</dc:creator>
  <cp:lastModifiedBy>kasutaja</cp:lastModifiedBy>
  <cp:revision>83</cp:revision>
  <dcterms:created xsi:type="dcterms:W3CDTF">2016-04-27T16:04:32Z</dcterms:created>
  <dcterms:modified xsi:type="dcterms:W3CDTF">2016-05-31T13:16:30Z</dcterms:modified>
</cp:coreProperties>
</file>