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19"/>
  </p:notesMasterIdLst>
  <p:handoutMasterIdLst>
    <p:handoutMasterId r:id="rId20"/>
  </p:handoutMasterIdLst>
  <p:sldIdLst>
    <p:sldId id="262" r:id="rId3"/>
    <p:sldId id="268" r:id="rId4"/>
    <p:sldId id="270" r:id="rId5"/>
    <p:sldId id="271" r:id="rId6"/>
    <p:sldId id="272" r:id="rId7"/>
    <p:sldId id="273" r:id="rId8"/>
    <p:sldId id="282" r:id="rId9"/>
    <p:sldId id="274" r:id="rId10"/>
    <p:sldId id="276" r:id="rId11"/>
    <p:sldId id="281" r:id="rId12"/>
    <p:sldId id="280" r:id="rId13"/>
    <p:sldId id="277" r:id="rId14"/>
    <p:sldId id="279" r:id="rId15"/>
    <p:sldId id="278" r:id="rId16"/>
    <p:sldId id="275" r:id="rId17"/>
    <p:sldId id="256" r:id="rId18"/>
  </p:sldIdLst>
  <p:sldSz cx="10691813" cy="7561263"/>
  <p:notesSz cx="6858000" cy="9144000"/>
  <p:defaultTextStyle>
    <a:defPPr>
      <a:defRPr lang="da-DK"/>
    </a:defPPr>
    <a:lvl1pPr marL="0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82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965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447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29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412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894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376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859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1A2"/>
    <a:srgbClr val="F6B064"/>
    <a:srgbClr val="D4DE50"/>
    <a:srgbClr val="739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122" autoAdjust="0"/>
  </p:normalViewPr>
  <p:slideViewPr>
    <p:cSldViewPr>
      <p:cViewPr varScale="1">
        <p:scale>
          <a:sx n="51" d="100"/>
          <a:sy n="51" d="100"/>
        </p:scale>
        <p:origin x="1698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822A-D2E1-4B2B-B643-E6ABA2685B26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E5B70-5935-4E9C-824E-F138CF42E09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008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BD57-6AA7-4DA6-B472-33F1DE7793FA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4ACB-29CC-4CF2-BBD9-7FD3D3C60C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2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opportunity</a:t>
            </a:r>
            <a:r>
              <a:rPr lang="fi-FI" dirty="0" smtClean="0"/>
              <a:t> to </a:t>
            </a:r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open </a:t>
            </a:r>
            <a:r>
              <a:rPr lang="fi-FI" dirty="0" err="1" smtClean="0"/>
              <a:t>governance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Nordic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Baltic </a:t>
            </a:r>
            <a:r>
              <a:rPr lang="fi-FI" baseline="0" dirty="0" err="1" smtClean="0"/>
              <a:t>states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Based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results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Independend</a:t>
            </a:r>
            <a:r>
              <a:rPr lang="fi-FI" baseline="0" dirty="0" smtClean="0"/>
              <a:t> Reporting </a:t>
            </a:r>
            <a:r>
              <a:rPr lang="fi-FI" baseline="0" dirty="0" err="1" smtClean="0"/>
              <a:t>Mechanism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033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Sweden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very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much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focused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transpency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international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development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aid</a:t>
            </a:r>
            <a:r>
              <a:rPr lang="fi-FI" baseline="0" dirty="0" smtClean="0"/>
              <a:t>  - </a:t>
            </a:r>
            <a:r>
              <a:rPr lang="fi-FI" baseline="0" dirty="0" err="1" smtClean="0"/>
              <a:t>why</a:t>
            </a:r>
            <a:r>
              <a:rPr lang="fi-FI" baseline="0" dirty="0" smtClean="0"/>
              <a:t> I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case ”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Swedes</a:t>
            </a:r>
            <a:r>
              <a:rPr lang="fi-FI" baseline="0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focus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quite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natural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taking</a:t>
            </a:r>
            <a:r>
              <a:rPr lang="fi-FI" baseline="0" dirty="0" smtClean="0"/>
              <a:t> into </a:t>
            </a:r>
            <a:r>
              <a:rPr lang="fi-FI" baseline="0" dirty="0" err="1" smtClean="0"/>
              <a:t>consideration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it is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Ministry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Foreign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Affairs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is in </a:t>
            </a:r>
            <a:r>
              <a:rPr lang="fi-FI" baseline="0" dirty="0" err="1" smtClean="0"/>
              <a:t>charge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Stakeholders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considered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as a </a:t>
            </a:r>
            <a:r>
              <a:rPr lang="fi-FI" baseline="0" dirty="0" err="1" smtClean="0"/>
              <a:t>missed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opportunity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requested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focus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internal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issues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79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In Finland,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Ministry</a:t>
            </a:r>
            <a:r>
              <a:rPr lang="fi-FI" baseline="0" dirty="0" smtClean="0"/>
              <a:t> of Finance, </a:t>
            </a:r>
            <a:r>
              <a:rPr lang="fi-FI" baseline="0" dirty="0" err="1" smtClean="0"/>
              <a:t>who</a:t>
            </a:r>
            <a:r>
              <a:rPr lang="fi-FI" baseline="0" dirty="0" smtClean="0"/>
              <a:t> is in </a:t>
            </a:r>
            <a:r>
              <a:rPr lang="fi-FI" baseline="0" dirty="0" err="1" smtClean="0"/>
              <a:t>charge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prcess</a:t>
            </a:r>
            <a:r>
              <a:rPr lang="fi-FI" baseline="0" dirty="0" smtClean="0"/>
              <a:t>, made a </a:t>
            </a:r>
            <a:r>
              <a:rPr lang="fi-FI" baseline="0" dirty="0" err="1" smtClean="0"/>
              <a:t>lot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effort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reaching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stakeholders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civil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society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especially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during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development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phase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They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an </a:t>
            </a:r>
            <a:r>
              <a:rPr lang="fi-FI" baseline="0" dirty="0" err="1" smtClean="0"/>
              <a:t>event</a:t>
            </a:r>
            <a:r>
              <a:rPr lang="fi-FI" baseline="0" dirty="0" smtClean="0"/>
              <a:t> in a </a:t>
            </a:r>
            <a:r>
              <a:rPr lang="fi-FI" baseline="0" dirty="0" err="1" smtClean="0"/>
              <a:t>local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shopping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mall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organised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events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parts</a:t>
            </a:r>
            <a:r>
              <a:rPr lang="fi-FI" baseline="0" dirty="0" smtClean="0"/>
              <a:t> of Finland </a:t>
            </a:r>
            <a:r>
              <a:rPr lang="fi-FI" baseline="0" dirty="0" err="1" smtClean="0"/>
              <a:t>besides</a:t>
            </a:r>
            <a:r>
              <a:rPr lang="fi-FI" baseline="0" dirty="0" smtClean="0"/>
              <a:t> Helsinki, in an </a:t>
            </a:r>
            <a:r>
              <a:rPr lang="fi-FI" baseline="0" dirty="0" err="1" smtClean="0"/>
              <a:t>effort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educate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public</a:t>
            </a:r>
            <a:r>
              <a:rPr lang="fi-FI" baseline="0" dirty="0" smtClean="0"/>
              <a:t> of OGP –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why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I’d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call</a:t>
            </a:r>
            <a:r>
              <a:rPr lang="fi-FI" baseline="0" dirty="0" smtClean="0"/>
              <a:t> Finland ”</a:t>
            </a:r>
            <a:r>
              <a:rPr lang="fi-FI" baseline="0" dirty="0" err="1" smtClean="0"/>
              <a:t>seeking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popularity</a:t>
            </a:r>
            <a:r>
              <a:rPr lang="fi-FI" baseline="0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Regardless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input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stakeholders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less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expected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whereas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government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is </a:t>
            </a:r>
            <a:r>
              <a:rPr lang="fi-FI" baseline="0" dirty="0" err="1" smtClean="0"/>
              <a:t>pretty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known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12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baseline="0" dirty="0" smtClean="0"/>
              <a:t>Estonia,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many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means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consulting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stakeholders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including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Civil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Society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Roundtable</a:t>
            </a:r>
            <a:r>
              <a:rPr lang="fi-FI" baseline="0" dirty="0" smtClean="0"/>
              <a:t>, a </a:t>
            </a:r>
            <a:r>
              <a:rPr lang="fi-FI" baseline="0" dirty="0" err="1" smtClean="0"/>
              <a:t>consultation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board</a:t>
            </a:r>
            <a:r>
              <a:rPr lang="fi-FI" baseline="0" dirty="0" smtClean="0"/>
              <a:t> and a </a:t>
            </a:r>
            <a:r>
              <a:rPr lang="fi-FI" baseline="0" dirty="0" err="1" smtClean="0"/>
              <a:t>formal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coordination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board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I’d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describe</a:t>
            </a:r>
            <a:r>
              <a:rPr lang="fi-FI" baseline="0" dirty="0" smtClean="0"/>
              <a:t> Estonia as ”</a:t>
            </a:r>
            <a:r>
              <a:rPr lang="fi-FI" baseline="0" dirty="0" err="1" smtClean="0"/>
              <a:t>active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consultation</a:t>
            </a:r>
            <a:r>
              <a:rPr lang="fi-FI" baseline="0" dirty="0" smtClean="0"/>
              <a:t>”</a:t>
            </a:r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initatied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MFA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coordinated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Government</a:t>
            </a:r>
            <a:r>
              <a:rPr lang="fi-FI" baseline="0" dirty="0" smtClean="0"/>
              <a:t> Office</a:t>
            </a:r>
          </a:p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126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of Latvia,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included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many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different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agencies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coordination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MFA and State </a:t>
            </a:r>
            <a:r>
              <a:rPr lang="fi-FI" baseline="0" dirty="0" err="1" smtClean="0"/>
              <a:t>Chancellery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described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IRM </a:t>
            </a:r>
            <a:r>
              <a:rPr lang="fi-FI" baseline="0" dirty="0" err="1" smtClean="0"/>
              <a:t>researchers</a:t>
            </a:r>
            <a:r>
              <a:rPr lang="fi-FI" baseline="0" dirty="0" smtClean="0"/>
              <a:t> as ”Highly </a:t>
            </a:r>
            <a:r>
              <a:rPr lang="fi-FI" baseline="0" dirty="0" err="1" smtClean="0"/>
              <a:t>relevant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ambitious</a:t>
            </a:r>
            <a:r>
              <a:rPr lang="fi-FI" baseline="0" dirty="0" smtClean="0"/>
              <a:t>”, </a:t>
            </a:r>
            <a:r>
              <a:rPr lang="fi-FI" baseline="0" dirty="0" err="1" smtClean="0"/>
              <a:t>even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if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many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commitments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pre-existing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beofre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endParaRPr lang="fi-FI" baseline="0" dirty="0" smtClean="0"/>
          </a:p>
          <a:p>
            <a:pPr marL="171450" indent="-171450">
              <a:buFontTx/>
              <a:buChar char="-"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IRM </a:t>
            </a:r>
            <a:r>
              <a:rPr lang="fi-FI" baseline="0" dirty="0" err="1" smtClean="0"/>
              <a:t>assessment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second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period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yet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published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951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Finally</a:t>
            </a:r>
            <a:r>
              <a:rPr lang="fi-FI" dirty="0" smtClean="0"/>
              <a:t>, </a:t>
            </a:r>
            <a:r>
              <a:rPr lang="fi-FI" dirty="0" err="1" smtClean="0"/>
              <a:t>there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case of </a:t>
            </a:r>
            <a:r>
              <a:rPr lang="fi-FI" baseline="0" dirty="0" err="1" smtClean="0"/>
              <a:t>Lithuania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according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Inpdependent</a:t>
            </a:r>
            <a:r>
              <a:rPr lang="fi-FI" baseline="0" dirty="0" smtClean="0"/>
              <a:t> Reporting </a:t>
            </a:r>
            <a:r>
              <a:rPr lang="fi-FI" baseline="0" dirty="0" err="1" smtClean="0"/>
              <a:t>Mechanism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well</a:t>
            </a:r>
            <a:r>
              <a:rPr lang="fi-FI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In 2014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sent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written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notice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government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Lithuania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against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Apparently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second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period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somewhat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better</a:t>
            </a: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21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lead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quick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overview</a:t>
            </a:r>
            <a:r>
              <a:rPr lang="fi-FI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Most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countries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similar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challenges</a:t>
            </a:r>
            <a:r>
              <a:rPr lang="fi-FI" baseline="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National action </a:t>
            </a:r>
            <a:r>
              <a:rPr lang="fi-FI" baseline="0" dirty="0" err="1" smtClean="0"/>
              <a:t>plans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seem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lack</a:t>
            </a:r>
            <a:r>
              <a:rPr lang="fi-FI" baseline="0" dirty="0" smtClean="0"/>
              <a:t> ambition and </a:t>
            </a:r>
            <a:r>
              <a:rPr lang="fi-FI" baseline="0" dirty="0" err="1" smtClean="0"/>
              <a:t>too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often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commitments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poorly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formulated</a:t>
            </a:r>
            <a:endParaRPr lang="fi-FI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Despite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efforts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participation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civil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society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stakeholders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often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thin</a:t>
            </a:r>
            <a:r>
              <a:rPr lang="fi-FI" baseline="0" dirty="0" smtClean="0"/>
              <a:t>,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May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explained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low</a:t>
            </a:r>
            <a:r>
              <a:rPr lang="fi-FI" baseline="0" dirty="0" smtClean="0"/>
              <a:t> status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outdated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participation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practices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lack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resources</a:t>
            </a:r>
            <a:endParaRPr lang="fi-FI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Many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commitments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pre-existing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included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government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sometimes</a:t>
            </a:r>
            <a:r>
              <a:rPr lang="fi-FI" baseline="0" dirty="0" smtClean="0"/>
              <a:t> it is </a:t>
            </a:r>
            <a:r>
              <a:rPr lang="fi-FI" baseline="0" dirty="0" err="1" smtClean="0"/>
              <a:t>difficult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say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what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added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value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and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civil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society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partipation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develompent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plands</a:t>
            </a:r>
            <a:endParaRPr lang="fi-FI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Lastly</a:t>
            </a:r>
            <a:r>
              <a:rPr lang="fi-FI" baseline="0" dirty="0" smtClean="0"/>
              <a:t>, in </a:t>
            </a:r>
            <a:r>
              <a:rPr lang="fi-FI" baseline="0" dirty="0" err="1" smtClean="0"/>
              <a:t>most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cases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second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cycle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better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learning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during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process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02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I’m</a:t>
            </a:r>
            <a:r>
              <a:rPr lang="fi-FI" dirty="0" smtClean="0"/>
              <a:t> </a:t>
            </a:r>
            <a:r>
              <a:rPr lang="fi-FI" dirty="0" err="1" smtClean="0"/>
              <a:t>looking</a:t>
            </a:r>
            <a:r>
              <a:rPr lang="fi-FI" dirty="0" smtClean="0"/>
              <a:t> </a:t>
            </a:r>
            <a:r>
              <a:rPr lang="fi-FI" dirty="0" err="1" smtClean="0"/>
              <a:t>forward</a:t>
            </a:r>
            <a:r>
              <a:rPr lang="fi-FI" dirty="0" smtClean="0"/>
              <a:t> to </a:t>
            </a:r>
            <a:r>
              <a:rPr lang="fi-FI" dirty="0" err="1" smtClean="0"/>
              <a:t>hearing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contents</a:t>
            </a:r>
            <a:r>
              <a:rPr lang="fi-FI" dirty="0" smtClean="0"/>
              <a:t> of action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plans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next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presentation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Kristiina and for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following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discussions</a:t>
            </a:r>
            <a:r>
              <a:rPr lang="fi-FI" baseline="0" dirty="0" smtClean="0"/>
              <a:t>. </a:t>
            </a:r>
            <a:endParaRPr lang="fi-FI" dirty="0" smtClean="0"/>
          </a:p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for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attention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6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My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name</a:t>
            </a:r>
            <a:r>
              <a:rPr lang="fi-FI" baseline="0" dirty="0" smtClean="0"/>
              <a:t> is Jussi Nissilä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 </a:t>
            </a:r>
            <a:r>
              <a:rPr lang="fi-FI" baseline="0" dirty="0" err="1" smtClean="0"/>
              <a:t>work</a:t>
            </a:r>
            <a:r>
              <a:rPr lang="fi-FI" baseline="0" dirty="0" smtClean="0"/>
              <a:t> as a Senior </a:t>
            </a:r>
            <a:r>
              <a:rPr lang="fi-FI" baseline="0" dirty="0" err="1" smtClean="0"/>
              <a:t>Analyst</a:t>
            </a:r>
            <a:r>
              <a:rPr lang="fi-FI" baseline="0" dirty="0" smtClean="0"/>
              <a:t> at Oxford Research,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is a </a:t>
            </a:r>
            <a:r>
              <a:rPr lang="fi-FI" baseline="0" dirty="0" err="1" smtClean="0"/>
              <a:t>research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consultancy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company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based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Northern</a:t>
            </a:r>
            <a:r>
              <a:rPr lang="fi-FI" baseline="0" dirty="0" smtClean="0"/>
              <a:t> Europe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offices</a:t>
            </a:r>
            <a:r>
              <a:rPr lang="fi-FI" baseline="0" dirty="0" smtClean="0"/>
              <a:t> in Finland, </a:t>
            </a:r>
            <a:r>
              <a:rPr lang="fi-FI" baseline="0" dirty="0" err="1" smtClean="0"/>
              <a:t>Denmark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Sweden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Norway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now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in Latvia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appointed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IRM to </a:t>
            </a:r>
            <a:r>
              <a:rPr lang="fi-FI" baseline="0" dirty="0" err="1" smtClean="0"/>
              <a:t>do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assessement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in Finland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 am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founding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members</a:t>
            </a:r>
            <a:r>
              <a:rPr lang="fi-FI" baseline="0" dirty="0" smtClean="0"/>
              <a:t> of Open Knowledge Finland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Teemu Ropponen,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executive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director</a:t>
            </a:r>
            <a:r>
              <a:rPr lang="fi-FI" baseline="0" dirty="0" smtClean="0"/>
              <a:t> of OKFFI, </a:t>
            </a:r>
            <a:r>
              <a:rPr lang="fi-FI" baseline="0" dirty="0" err="1" smtClean="0"/>
              <a:t>who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present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here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actually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involved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working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Ministry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Justice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35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In</a:t>
            </a:r>
            <a:r>
              <a:rPr lang="fi-FI" baseline="0" dirty="0" smtClean="0"/>
              <a:t> my </a:t>
            </a:r>
            <a:r>
              <a:rPr lang="fi-FI" baseline="0" dirty="0" err="1" smtClean="0"/>
              <a:t>presentation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I’d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like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give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you</a:t>
            </a:r>
            <a:r>
              <a:rPr lang="fi-FI" baseline="0" dirty="0" smtClean="0"/>
              <a:t> an </a:t>
            </a:r>
            <a:r>
              <a:rPr lang="fi-FI" baseline="0" dirty="0" err="1" smtClean="0"/>
              <a:t>overview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processes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Baltic and Nordic </a:t>
            </a:r>
            <a:r>
              <a:rPr lang="fi-FI" baseline="0" dirty="0" err="1" smtClean="0"/>
              <a:t>countries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 am </a:t>
            </a:r>
            <a:r>
              <a:rPr lang="fi-FI" baseline="0" dirty="0" err="1" smtClean="0"/>
              <a:t>paying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attention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questions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such</a:t>
            </a:r>
            <a:r>
              <a:rPr lang="fi-FI" baseline="0" dirty="0" smtClean="0"/>
              <a:t> as: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open?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it </a:t>
            </a:r>
            <a:r>
              <a:rPr lang="fi-FI" baseline="0" dirty="0" err="1" smtClean="0"/>
              <a:t>truly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partnership</a:t>
            </a:r>
            <a:r>
              <a:rPr lang="fi-FI" baseline="0" dirty="0" smtClean="0"/>
              <a:t>? </a:t>
            </a:r>
            <a:r>
              <a:rPr lang="fi-FI" baseline="0" dirty="0" err="1" smtClean="0"/>
              <a:t>Who</a:t>
            </a:r>
            <a:r>
              <a:rPr lang="fi-FI" baseline="0" dirty="0" smtClean="0"/>
              <a:t> is in </a:t>
            </a:r>
            <a:r>
              <a:rPr lang="fi-FI" baseline="0" dirty="0" err="1" smtClean="0"/>
              <a:t>charge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?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any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common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challenges</a:t>
            </a:r>
            <a:r>
              <a:rPr lang="fi-FI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Kristiina, </a:t>
            </a:r>
            <a:r>
              <a:rPr lang="fi-FI" baseline="0" dirty="0" err="1" smtClean="0"/>
              <a:t>who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going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after</a:t>
            </a:r>
            <a:r>
              <a:rPr lang="fi-FI" baseline="0" dirty="0" smtClean="0"/>
              <a:t> me, </a:t>
            </a:r>
            <a:r>
              <a:rPr lang="fi-FI" baseline="0" dirty="0" err="1" smtClean="0"/>
              <a:t>will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focus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content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plans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what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themes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adress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 am </a:t>
            </a:r>
            <a:r>
              <a:rPr lang="fi-FI" baseline="0" dirty="0" err="1" smtClean="0"/>
              <a:t>going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institutional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arrangement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collaboration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civil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society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ideas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strenghts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8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small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disclaimer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I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like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add</a:t>
            </a:r>
            <a:r>
              <a:rPr lang="fi-FI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My </a:t>
            </a:r>
            <a:r>
              <a:rPr lang="fi-FI" baseline="0" dirty="0" err="1" smtClean="0"/>
              <a:t>analysis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based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available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IRM – it </a:t>
            </a:r>
            <a:r>
              <a:rPr lang="fi-FI" baseline="0" dirty="0" err="1" smtClean="0"/>
              <a:t>may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always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up</a:t>
            </a:r>
            <a:r>
              <a:rPr lang="fi-FI" baseline="0" dirty="0" smtClean="0"/>
              <a:t>-to-</a:t>
            </a:r>
            <a:r>
              <a:rPr lang="fi-FI" baseline="0" dirty="0" err="1" smtClean="0"/>
              <a:t>date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flawless</a:t>
            </a:r>
            <a:r>
              <a:rPr lang="fi-FI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 am </a:t>
            </a:r>
            <a:r>
              <a:rPr lang="fi-FI" baseline="0" dirty="0" err="1" smtClean="0"/>
              <a:t>still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positive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it </a:t>
            </a:r>
            <a:r>
              <a:rPr lang="fi-FI" baseline="0" dirty="0" err="1" smtClean="0"/>
              <a:t>will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right</a:t>
            </a:r>
            <a:r>
              <a:rPr lang="fi-FI" baseline="0" dirty="0" smtClean="0"/>
              <a:t> impression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general </a:t>
            </a:r>
            <a:r>
              <a:rPr lang="fi-FI" baseline="0" dirty="0" err="1" smtClean="0"/>
              <a:t>state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issues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35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If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look at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map</a:t>
            </a:r>
            <a:r>
              <a:rPr lang="fi-FI" baseline="0" dirty="0" smtClean="0"/>
              <a:t> of Europe,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all</a:t>
            </a:r>
            <a:r>
              <a:rPr lang="fi-FI" baseline="0" dirty="0" smtClean="0"/>
              <a:t> Nordic </a:t>
            </a:r>
            <a:r>
              <a:rPr lang="fi-FI" baseline="0" dirty="0" err="1" smtClean="0"/>
              <a:t>countries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except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Iceland</a:t>
            </a:r>
            <a:r>
              <a:rPr lang="fi-FI" baseline="0" dirty="0" smtClean="0"/>
              <a:t>, and </a:t>
            </a:r>
            <a:r>
              <a:rPr lang="fi-FI" baseline="0" dirty="0" err="1" smtClean="0"/>
              <a:t>all</a:t>
            </a:r>
            <a:r>
              <a:rPr lang="fi-FI" baseline="0" dirty="0" smtClean="0"/>
              <a:t> Baltic </a:t>
            </a:r>
            <a:r>
              <a:rPr lang="fi-FI" baseline="0" dirty="0" err="1" smtClean="0"/>
              <a:t>states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part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countries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already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implementing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their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second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endParaRPr lang="fi-FI" baseline="0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163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Now</a:t>
            </a:r>
            <a:r>
              <a:rPr lang="fi-FI" dirty="0" smtClean="0"/>
              <a:t> </a:t>
            </a:r>
            <a:r>
              <a:rPr lang="fi-FI" dirty="0" err="1" smtClean="0"/>
              <a:t>lets</a:t>
            </a:r>
            <a:r>
              <a:rPr lang="fi-FI" dirty="0" smtClean="0"/>
              <a:t> look at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Nordic</a:t>
            </a:r>
            <a:r>
              <a:rPr lang="fi-FI" baseline="0" dirty="0" smtClean="0"/>
              <a:t> and Baltic </a:t>
            </a:r>
            <a:r>
              <a:rPr lang="fi-FI" baseline="0" dirty="0" err="1" smtClean="0"/>
              <a:t>countries</a:t>
            </a:r>
            <a:r>
              <a:rPr lang="fi-FI" baseline="0" dirty="0" smtClean="0"/>
              <a:t> side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table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describes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periods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each</a:t>
            </a:r>
            <a:r>
              <a:rPr lang="fi-FI" baseline="0" dirty="0" smtClean="0"/>
              <a:t> country,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period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covered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latest</a:t>
            </a:r>
            <a:r>
              <a:rPr lang="fi-FI" baseline="0" dirty="0" smtClean="0"/>
              <a:t> IRM </a:t>
            </a:r>
            <a:r>
              <a:rPr lang="fi-FI" baseline="0" dirty="0" err="1" smtClean="0"/>
              <a:t>assessment</a:t>
            </a:r>
            <a:r>
              <a:rPr lang="fi-FI" baseline="0" dirty="0" smtClean="0"/>
              <a:t>, and </a:t>
            </a:r>
            <a:r>
              <a:rPr lang="fi-FI" baseline="0" dirty="0" err="1" smtClean="0"/>
              <a:t>who</a:t>
            </a:r>
            <a:r>
              <a:rPr lang="fi-FI" baseline="0" dirty="0" smtClean="0"/>
              <a:t> is in </a:t>
            </a:r>
            <a:r>
              <a:rPr lang="fi-FI" baseline="0" dirty="0" err="1" smtClean="0"/>
              <a:t>charge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In </a:t>
            </a:r>
            <a:r>
              <a:rPr lang="fi-FI" baseline="0" dirty="0" err="1" smtClean="0"/>
              <a:t>addition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I’ve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included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certain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key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criteria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related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openness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participation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possibilities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civil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society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: </a:t>
            </a:r>
            <a:r>
              <a:rPr lang="fi-FI" baseline="0" dirty="0" err="1" smtClean="0"/>
              <a:t>did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government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awareness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raising</a:t>
            </a:r>
            <a:r>
              <a:rPr lang="fi-FI" baseline="0" dirty="0" smtClean="0"/>
              <a:t>, online </a:t>
            </a:r>
            <a:r>
              <a:rPr lang="fi-FI" baseline="0" dirty="0" err="1" smtClean="0"/>
              <a:t>consultation</a:t>
            </a:r>
            <a:r>
              <a:rPr lang="fi-FI" baseline="0" dirty="0" smtClean="0"/>
              <a:t>, in-person </a:t>
            </a:r>
            <a:r>
              <a:rPr lang="fi-FI" baseline="0" dirty="0" err="1" smtClean="0"/>
              <a:t>consultation</a:t>
            </a:r>
            <a:r>
              <a:rPr lang="fi-FI" baseline="0" dirty="0" smtClean="0"/>
              <a:t>, a </a:t>
            </a:r>
            <a:r>
              <a:rPr lang="fi-FI" baseline="0" dirty="0" err="1" smtClean="0"/>
              <a:t>regular</a:t>
            </a:r>
            <a:r>
              <a:rPr lang="fi-FI" baseline="0" dirty="0" smtClean="0"/>
              <a:t> forum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civil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society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lastly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much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power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given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stakeholders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during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development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implementation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phases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International Association for Public </a:t>
            </a:r>
            <a:r>
              <a:rPr lang="fi-FI" baseline="0" dirty="0" err="1" smtClean="0"/>
              <a:t>Participation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spectrum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notice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countries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their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strenghts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weaknessess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while</a:t>
            </a:r>
            <a:r>
              <a:rPr lang="fi-FI" baseline="0" dirty="0" smtClean="0"/>
              <a:t> Estonia and </a:t>
            </a:r>
            <a:r>
              <a:rPr lang="fi-FI" baseline="0" dirty="0" err="1" smtClean="0"/>
              <a:t>then</a:t>
            </a:r>
            <a:r>
              <a:rPr lang="fi-FI" baseline="0" dirty="0" smtClean="0"/>
              <a:t> Finland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probably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strongest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performers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using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these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criteria</a:t>
            </a:r>
            <a:endParaRPr lang="fi-FI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300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Now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let’s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talk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briefly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each</a:t>
            </a:r>
            <a:r>
              <a:rPr lang="fi-FI" baseline="0" dirty="0" smtClean="0"/>
              <a:t> country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I’m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aiming</a:t>
            </a:r>
            <a:r>
              <a:rPr lang="fi-FI" baseline="0" dirty="0" smtClean="0"/>
              <a:t> to go </a:t>
            </a:r>
            <a:r>
              <a:rPr lang="fi-FI" baseline="0" dirty="0" err="1" smtClean="0"/>
              <a:t>through</a:t>
            </a:r>
            <a:r>
              <a:rPr lang="fi-FI" baseline="0" dirty="0" smtClean="0"/>
              <a:t> 7 </a:t>
            </a:r>
            <a:r>
              <a:rPr lang="fi-FI" baseline="0" dirty="0" err="1" smtClean="0"/>
              <a:t>countries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giving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country </a:t>
            </a:r>
            <a:r>
              <a:rPr lang="fi-FI" baseline="0" dirty="0" err="1" smtClean="0"/>
              <a:t>only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minute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So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make</a:t>
            </a:r>
            <a:r>
              <a:rPr lang="fi-FI" baseline="0" dirty="0" smtClean="0"/>
              <a:t> it </a:t>
            </a:r>
            <a:r>
              <a:rPr lang="fi-FI" baseline="0" dirty="0" err="1" smtClean="0"/>
              <a:t>short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I’ve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tried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describe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country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sentence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few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words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300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Let’s</a:t>
            </a:r>
            <a:r>
              <a:rPr lang="fi-FI" dirty="0" smtClean="0"/>
              <a:t> </a:t>
            </a:r>
            <a:r>
              <a:rPr lang="fi-FI" dirty="0" err="1" smtClean="0"/>
              <a:t>start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Denmark</a:t>
            </a:r>
            <a:r>
              <a:rPr lang="fi-FI" dirty="0" smtClean="0"/>
              <a:t>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I </a:t>
            </a:r>
            <a:r>
              <a:rPr lang="fi-FI" baseline="0" dirty="0" err="1" smtClean="0"/>
              <a:t>would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describe</a:t>
            </a:r>
            <a:r>
              <a:rPr lang="fi-FI" baseline="0" dirty="0" smtClean="0"/>
              <a:t> ”Online </a:t>
            </a:r>
            <a:r>
              <a:rPr lang="fi-FI" baseline="0" dirty="0" err="1" smtClean="0"/>
              <a:t>consultations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eGovernment</a:t>
            </a:r>
            <a:r>
              <a:rPr lang="fi-FI" baseline="0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OGP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Denmark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lead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Agency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Digitalisation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under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Ministry</a:t>
            </a:r>
            <a:r>
              <a:rPr lang="fi-FI" baseline="0" dirty="0" smtClean="0"/>
              <a:t> of Finance,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much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political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mandage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stakeholders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considered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much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focused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eGovernment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In </a:t>
            </a:r>
            <a:r>
              <a:rPr lang="fi-FI" baseline="0" dirty="0" err="1" smtClean="0"/>
              <a:t>addition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consultation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stakeholder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depended</a:t>
            </a:r>
            <a:r>
              <a:rPr lang="fi-FI" baseline="0" dirty="0" smtClean="0"/>
              <a:t> on an </a:t>
            </a:r>
            <a:r>
              <a:rPr lang="fi-FI" baseline="0" dirty="0" err="1" smtClean="0"/>
              <a:t>old-fashioned</a:t>
            </a:r>
            <a:r>
              <a:rPr lang="fi-FI" baseline="0" dirty="0" smtClean="0"/>
              <a:t> online forum,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manage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produce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much</a:t>
            </a:r>
            <a:r>
              <a:rPr lang="fi-FI" baseline="0" dirty="0" smtClean="0"/>
              <a:t> input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process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7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Norway</a:t>
            </a:r>
            <a:r>
              <a:rPr lang="fi-FI" dirty="0" smtClean="0"/>
              <a:t>,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other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hand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founding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members</a:t>
            </a:r>
            <a:r>
              <a:rPr lang="fi-FI" baseline="0" dirty="0" smtClean="0"/>
              <a:t> of OGP,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their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period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fell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short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terms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consulting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engaging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stakeholders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sefl-assessment</a:t>
            </a:r>
            <a:r>
              <a:rPr lang="fi-FI" baseline="0" dirty="0" smtClean="0"/>
              <a:t> and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formulation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Norway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improved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perfomance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during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second</a:t>
            </a:r>
            <a:r>
              <a:rPr lang="fi-FI" baseline="0" dirty="0" smtClean="0"/>
              <a:t> action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describe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Norway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with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two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words</a:t>
            </a:r>
            <a:r>
              <a:rPr lang="fi-FI" baseline="0" dirty="0" smtClean="0"/>
              <a:t> – ”</a:t>
            </a:r>
            <a:r>
              <a:rPr lang="fi-FI" baseline="0" dirty="0" err="1" smtClean="0"/>
              <a:t>Bad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start</a:t>
            </a:r>
            <a:r>
              <a:rPr lang="fi-FI" baseline="0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4ACB-29CC-4CF2-BBD9-7FD3D3C60C5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29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744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1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med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65467"/>
            <a:ext cx="10692595" cy="5495795"/>
          </a:xfrm>
          <a:prstGeom prst="rect">
            <a:avLst/>
          </a:prstGeom>
        </p:spPr>
      </p:pic>
      <p:sp>
        <p:nvSpPr>
          <p:cNvPr id="8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5011" y="1439999"/>
            <a:ext cx="9223200" cy="5148943"/>
          </a:xfrm>
          <a:prstGeom prst="rect">
            <a:avLst/>
          </a:prstGeom>
        </p:spPr>
        <p:txBody>
          <a:bodyPr/>
          <a:lstStyle>
            <a:lvl1pPr marL="496800" indent="-496800">
              <a:buFontTx/>
              <a:buBlip>
                <a:blip r:embed="rId3"/>
              </a:buBlip>
              <a:defRPr/>
            </a:lvl1pPr>
            <a:lvl2pPr marL="777875" indent="-285750">
              <a:buFontTx/>
              <a:buBlip>
                <a:blip r:embed="rId3"/>
              </a:buBlip>
              <a:defRPr sz="2400"/>
            </a:lvl2pPr>
            <a:lvl3pPr marL="1303706" indent="-260741">
              <a:buFontTx/>
              <a:buBlip>
                <a:blip r:embed="rId3"/>
              </a:buBlip>
              <a:defRPr sz="2200"/>
            </a:lvl3pPr>
            <a:lvl4pPr marL="1825188" indent="-260741">
              <a:buFontTx/>
              <a:buBlip>
                <a:blip r:embed="rId3"/>
              </a:buBlip>
              <a:defRPr sz="1800"/>
            </a:lvl4pPr>
            <a:lvl5pPr marL="2346670" indent="-260741">
              <a:buFontTx/>
              <a:buBlip>
                <a:blip r:embed="rId3"/>
              </a:buBlip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192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2 bilder og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65467"/>
            <a:ext cx="10692595" cy="5495795"/>
          </a:xfrm>
          <a:prstGeom prst="rect">
            <a:avLst/>
          </a:prstGeom>
        </p:spPr>
      </p:pic>
      <p:sp>
        <p:nvSpPr>
          <p:cNvPr id="8" name="Pladsholder til billede 9"/>
          <p:cNvSpPr>
            <a:spLocks noGrp="1" noChangeAspect="1"/>
          </p:cNvSpPr>
          <p:nvPr>
            <p:ph type="pic" sz="quarter" idx="14"/>
          </p:nvPr>
        </p:nvSpPr>
        <p:spPr>
          <a:xfrm>
            <a:off x="1507966" y="3646841"/>
            <a:ext cx="3860100" cy="2487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9" name="Pladsholder til billede 9"/>
          <p:cNvSpPr>
            <a:spLocks noGrp="1" noChangeAspect="1"/>
          </p:cNvSpPr>
          <p:nvPr>
            <p:ph type="pic" sz="quarter" idx="16"/>
          </p:nvPr>
        </p:nvSpPr>
        <p:spPr>
          <a:xfrm>
            <a:off x="5489922" y="3646841"/>
            <a:ext cx="3860100" cy="24876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5013" y="1440000"/>
            <a:ext cx="9221787" cy="14605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810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med blå bakgrunn">
    <p:bg>
      <p:bgPr>
        <a:solidFill>
          <a:srgbClr val="739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2896195"/>
            <a:ext cx="9221787" cy="14605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370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16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 noChangeAspect="1"/>
          </p:cNvSpPr>
          <p:nvPr>
            <p:ph type="pic" sz="quarter" idx="13"/>
          </p:nvPr>
        </p:nvSpPr>
        <p:spPr>
          <a:xfrm>
            <a:off x="720000" y="3600000"/>
            <a:ext cx="9252000" cy="3068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1800000"/>
            <a:ext cx="9221787" cy="14605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32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00" y="2880000"/>
            <a:ext cx="9221787" cy="14605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90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35013" y="1440000"/>
            <a:ext cx="9221787" cy="14605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5013" y="3060000"/>
            <a:ext cx="9221787" cy="3689350"/>
          </a:xfrm>
          <a:prstGeom prst="rect">
            <a:avLst/>
          </a:prstGeom>
        </p:spPr>
        <p:txBody>
          <a:bodyPr/>
          <a:lstStyle>
            <a:lvl1pPr marL="496800" indent="-496800">
              <a:buFontTx/>
              <a:buBlip>
                <a:blip r:embed="rId2"/>
              </a:buBlip>
              <a:defRPr/>
            </a:lvl1pPr>
            <a:lvl2pPr marL="777875" indent="-285750">
              <a:buFontTx/>
              <a:buBlip>
                <a:blip r:embed="rId2"/>
              </a:buBlip>
              <a:defRPr sz="2400"/>
            </a:lvl2pPr>
            <a:lvl3pPr marL="1303706" indent="-260741">
              <a:buFontTx/>
              <a:buBlip>
                <a:blip r:embed="rId2"/>
              </a:buBlip>
              <a:defRPr sz="2200"/>
            </a:lvl3pPr>
            <a:lvl4pPr marL="1825188" indent="-260741">
              <a:buFontTx/>
              <a:buBlip>
                <a:blip r:embed="rId2"/>
              </a:buBlip>
              <a:defRPr sz="1800"/>
            </a:lvl4pPr>
            <a:lvl5pPr marL="2346670" indent="-260741"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239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35013" y="1440000"/>
            <a:ext cx="9221787" cy="14605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62600" y="3060700"/>
            <a:ext cx="4320000" cy="369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5013" y="3060000"/>
            <a:ext cx="4320000" cy="3689350"/>
          </a:xfrm>
          <a:prstGeom prst="rect">
            <a:avLst/>
          </a:prstGeom>
        </p:spPr>
        <p:txBody>
          <a:bodyPr/>
          <a:lstStyle>
            <a:lvl1pPr marL="496800" indent="-496800">
              <a:buFontTx/>
              <a:buBlip>
                <a:blip r:embed="rId2"/>
              </a:buBlip>
              <a:defRPr/>
            </a:lvl1pPr>
            <a:lvl2pPr marL="777875" indent="-285750">
              <a:buFontTx/>
              <a:buBlip>
                <a:blip r:embed="rId2"/>
              </a:buBlip>
              <a:defRPr sz="2400"/>
            </a:lvl2pPr>
            <a:lvl3pPr marL="1303706" indent="-260741">
              <a:buFontTx/>
              <a:buBlip>
                <a:blip r:embed="rId2"/>
              </a:buBlip>
              <a:defRPr sz="2200"/>
            </a:lvl3pPr>
            <a:lvl4pPr marL="1825188" indent="-260741">
              <a:buFontTx/>
              <a:buBlip>
                <a:blip r:embed="rId2"/>
              </a:buBlip>
              <a:defRPr sz="1800"/>
            </a:lvl4pPr>
            <a:lvl5pPr marL="2346670" indent="-260741"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660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35013" y="1440000"/>
            <a:ext cx="9221787" cy="14605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5013" y="3060000"/>
            <a:ext cx="4320000" cy="3689350"/>
          </a:xfrm>
          <a:prstGeom prst="rect">
            <a:avLst/>
          </a:prstGeom>
        </p:spPr>
        <p:txBody>
          <a:bodyPr/>
          <a:lstStyle>
            <a:lvl1pPr marL="496800" indent="-496800">
              <a:buFontTx/>
              <a:buBlip>
                <a:blip r:embed="rId2"/>
              </a:buBlip>
              <a:defRPr/>
            </a:lvl1pPr>
            <a:lvl2pPr marL="777875" indent="-285750">
              <a:buFontTx/>
              <a:buBlip>
                <a:blip r:embed="rId2"/>
              </a:buBlip>
              <a:defRPr sz="2400"/>
            </a:lvl2pPr>
            <a:lvl3pPr marL="1303706" indent="-260741">
              <a:buFontTx/>
              <a:buBlip>
                <a:blip r:embed="rId2"/>
              </a:buBlip>
              <a:defRPr sz="2200"/>
            </a:lvl3pPr>
            <a:lvl4pPr marL="1825188" indent="-260741">
              <a:buFontTx/>
              <a:buBlip>
                <a:blip r:embed="rId2"/>
              </a:buBlip>
              <a:defRPr sz="1800"/>
            </a:lvl4pPr>
            <a:lvl5pPr marL="2346670" indent="-260741"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636800" y="3060000"/>
            <a:ext cx="4320000" cy="3689350"/>
          </a:xfrm>
          <a:prstGeom prst="rect">
            <a:avLst/>
          </a:prstGeom>
        </p:spPr>
        <p:txBody>
          <a:bodyPr/>
          <a:lstStyle>
            <a:lvl1pPr marL="496800" indent="-496800">
              <a:buFontTx/>
              <a:buBlip>
                <a:blip r:embed="rId2"/>
              </a:buBlip>
              <a:defRPr/>
            </a:lvl1pPr>
            <a:lvl2pPr marL="777875" indent="-285750">
              <a:buFontTx/>
              <a:buBlip>
                <a:blip r:embed="rId2"/>
              </a:buBlip>
              <a:defRPr sz="2400"/>
            </a:lvl2pPr>
            <a:lvl3pPr marL="1303706" indent="-260741">
              <a:buFontTx/>
              <a:buBlip>
                <a:blip r:embed="rId2"/>
              </a:buBlip>
              <a:defRPr sz="2200"/>
            </a:lvl3pPr>
            <a:lvl4pPr marL="1825188" indent="-260741">
              <a:buFontTx/>
              <a:buBlip>
                <a:blip r:embed="rId2"/>
              </a:buBlip>
              <a:defRPr sz="1800"/>
            </a:lvl4pPr>
            <a:lvl5pPr marL="2346670" indent="-260741"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401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andar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367067" y="3492599"/>
            <a:ext cx="9971088" cy="33067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5013" y="1440000"/>
            <a:ext cx="9221787" cy="1460500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10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62600" y="1440000"/>
            <a:ext cx="4320000" cy="369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5013" y="1439999"/>
            <a:ext cx="4320000" cy="5148943"/>
          </a:xfrm>
          <a:prstGeom prst="rect">
            <a:avLst/>
          </a:prstGeom>
        </p:spPr>
        <p:txBody>
          <a:bodyPr/>
          <a:lstStyle>
            <a:lvl1pPr marL="496800" indent="-496800">
              <a:buFontTx/>
              <a:buBlip>
                <a:blip r:embed="rId2"/>
              </a:buBlip>
              <a:defRPr/>
            </a:lvl1pPr>
            <a:lvl2pPr marL="777875" indent="-285750">
              <a:buFontTx/>
              <a:buBlip>
                <a:blip r:embed="rId2"/>
              </a:buBlip>
              <a:defRPr sz="2400"/>
            </a:lvl2pPr>
            <a:lvl3pPr marL="1303706" indent="-260741">
              <a:buFontTx/>
              <a:buBlip>
                <a:blip r:embed="rId2"/>
              </a:buBlip>
              <a:defRPr sz="2200"/>
            </a:lvl3pPr>
            <a:lvl4pPr marL="1825188" indent="-260741">
              <a:buFontTx/>
              <a:buBlip>
                <a:blip r:embed="rId2"/>
              </a:buBlip>
              <a:defRPr sz="1800"/>
            </a:lvl4pPr>
            <a:lvl5pPr marL="2346670" indent="-260741"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561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35011" y="1439999"/>
            <a:ext cx="9223200" cy="5148943"/>
          </a:xfrm>
          <a:prstGeom prst="rect">
            <a:avLst/>
          </a:prstGeom>
        </p:spPr>
        <p:txBody>
          <a:bodyPr/>
          <a:lstStyle>
            <a:lvl1pPr marL="496800" indent="-496800">
              <a:buFontTx/>
              <a:buBlip>
                <a:blip r:embed="rId2"/>
              </a:buBlip>
              <a:defRPr/>
            </a:lvl1pPr>
            <a:lvl2pPr marL="777875" indent="-285750">
              <a:buFontTx/>
              <a:buBlip>
                <a:blip r:embed="rId2"/>
              </a:buBlip>
              <a:defRPr sz="2400"/>
            </a:lvl2pPr>
            <a:lvl3pPr marL="1303706" indent="-260741">
              <a:buFontTx/>
              <a:buBlip>
                <a:blip r:embed="rId2"/>
              </a:buBlip>
              <a:defRPr sz="2200"/>
            </a:lvl3pPr>
            <a:lvl4pPr marL="1825188" indent="-260741">
              <a:buFontTx/>
              <a:buBlip>
                <a:blip r:embed="rId2"/>
              </a:buBlip>
              <a:defRPr sz="1800"/>
            </a:lvl4pPr>
            <a:lvl5pPr marL="2346670" indent="-260741"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819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089289"/>
            <a:ext cx="10692595" cy="23598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33451"/>
            <a:ext cx="10692595" cy="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6" r:id="rId4"/>
    <p:sldLayoutId id="2147483677" r:id="rId5"/>
    <p:sldLayoutId id="2147483678" r:id="rId6"/>
    <p:sldLayoutId id="2147483665" r:id="rId7"/>
    <p:sldLayoutId id="2147483651" r:id="rId8"/>
    <p:sldLayoutId id="2147483660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ctr" defTabSz="1042965" rtl="0" eaLnBrk="1" latinLnBrk="0" hangingPunct="1">
        <a:spcBef>
          <a:spcPct val="0"/>
        </a:spcBef>
        <a:buNone/>
        <a:defRPr sz="5000" kern="1200">
          <a:solidFill>
            <a:srgbClr val="7392A3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496800" indent="-496800" algn="l" defTabSz="1042965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b="0" kern="1200">
          <a:solidFill>
            <a:schemeClr val="accent1"/>
          </a:solidFill>
          <a:latin typeface="Candara" panose="020E0502030303020204" pitchFamily="34" charset="0"/>
          <a:ea typeface="+mn-ea"/>
          <a:cs typeface="+mn-cs"/>
        </a:defRPr>
      </a:lvl1pPr>
      <a:lvl2pPr marL="777875" indent="-285750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chemeClr val="accent1"/>
          </a:solidFill>
          <a:latin typeface="Candara" panose="020E0502030303020204" pitchFamily="34" charset="0"/>
          <a:ea typeface="+mn-ea"/>
          <a:cs typeface="+mn-cs"/>
        </a:defRPr>
      </a:lvl2pPr>
      <a:lvl3pPr marL="1303706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accent1"/>
          </a:solidFill>
          <a:latin typeface="Candara" panose="020E0502030303020204" pitchFamily="34" charset="0"/>
          <a:ea typeface="+mn-ea"/>
          <a:cs typeface="+mn-cs"/>
        </a:defRPr>
      </a:lvl3pPr>
      <a:lvl4pPr marL="1825188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accent1"/>
          </a:solidFill>
          <a:latin typeface="Candara" panose="020E0502030303020204" pitchFamily="34" charset="0"/>
          <a:ea typeface="+mn-ea"/>
          <a:cs typeface="+mn-cs"/>
        </a:defRPr>
      </a:lvl4pPr>
      <a:lvl5pPr marL="2346670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accent1"/>
          </a:solidFill>
          <a:latin typeface="Candara" panose="020E0502030303020204" pitchFamily="34" charset="0"/>
          <a:ea typeface="+mn-ea"/>
          <a:cs typeface="+mn-cs"/>
        </a:defRPr>
      </a:lvl5pPr>
      <a:lvl6pPr marL="2868153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5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17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0" indent="-260741" algn="l" defTabSz="10429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5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7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4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6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5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289619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70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392A3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200" dirty="0" smtClean="0"/>
              <a:t>Open Governance in the Nordics and the Baltics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Quick Overview </a:t>
            </a:r>
            <a:r>
              <a:rPr lang="en-GB" sz="3200" dirty="0"/>
              <a:t>of Independent Reporting Mechanism Results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8158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Sweden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”</a:t>
            </a:r>
            <a:r>
              <a:rPr lang="fi-FI" dirty="0" err="1" smtClean="0"/>
              <a:t>Not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Swedes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5013" y="3060000"/>
            <a:ext cx="9221787" cy="3689350"/>
          </a:xfrm>
        </p:spPr>
        <p:txBody>
          <a:bodyPr/>
          <a:lstStyle/>
          <a:p>
            <a:pPr marL="457200" lvl="0" indent="-228600">
              <a:buChar char="-"/>
            </a:pPr>
            <a:r>
              <a:rPr lang="en-GB" dirty="0"/>
              <a:t>Two action plans (2012-2013 and 2014-2016)</a:t>
            </a:r>
          </a:p>
          <a:p>
            <a:pPr marL="457200" lvl="0" indent="-228600">
              <a:buChar char="-"/>
            </a:pPr>
            <a:r>
              <a:rPr lang="en-GB" dirty="0"/>
              <a:t>Ministry for Foreign Affairs in charge, </a:t>
            </a:r>
            <a:r>
              <a:rPr lang="en-GB" dirty="0" smtClean="0"/>
              <a:t> focus on </a:t>
            </a:r>
            <a:r>
              <a:rPr lang="en-GB" dirty="0"/>
              <a:t>transparency </a:t>
            </a:r>
            <a:r>
              <a:rPr lang="en-GB" dirty="0" smtClean="0"/>
              <a:t>in </a:t>
            </a:r>
            <a:r>
              <a:rPr lang="en-GB" dirty="0"/>
              <a:t>development aid</a:t>
            </a:r>
          </a:p>
          <a:p>
            <a:pPr marL="457200" lvl="0" indent="-228600">
              <a:buChar char="-"/>
            </a:pPr>
            <a:r>
              <a:rPr lang="en-GB" dirty="0"/>
              <a:t>CSOs consulted during action plan development, but not implementation</a:t>
            </a:r>
          </a:p>
          <a:p>
            <a:pPr marL="457200" lvl="0" indent="-228600">
              <a:buChar char="-"/>
            </a:pPr>
            <a:r>
              <a:rPr lang="en-GB" dirty="0"/>
              <a:t>IRM researchers and their sources consider focus on development aid a missed opportunity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0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</a:t>
            </a:r>
            <a:br>
              <a:rPr lang="fi-FI" dirty="0" smtClean="0"/>
            </a:br>
            <a:r>
              <a:rPr lang="fi-FI" dirty="0" smtClean="0"/>
              <a:t>”</a:t>
            </a:r>
            <a:r>
              <a:rPr lang="fi-FI" dirty="0" err="1" smtClean="0"/>
              <a:t>Seeking</a:t>
            </a:r>
            <a:r>
              <a:rPr lang="fi-FI" dirty="0" smtClean="0"/>
              <a:t> </a:t>
            </a:r>
            <a:r>
              <a:rPr lang="fi-FI" dirty="0" err="1" smtClean="0"/>
              <a:t>popularity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5013" y="3059999"/>
            <a:ext cx="9221787" cy="3816975"/>
          </a:xfrm>
        </p:spPr>
        <p:txBody>
          <a:bodyPr/>
          <a:lstStyle/>
          <a:p>
            <a:pPr marL="457200" lvl="0" indent="-228600">
              <a:buChar char="-"/>
            </a:pPr>
            <a:r>
              <a:rPr lang="en-GB" dirty="0"/>
              <a:t>One action plan implemented (2013-2015), one on-going (2015-2017)</a:t>
            </a:r>
          </a:p>
          <a:p>
            <a:pPr marL="457200" lvl="0" indent="-228600">
              <a:buChar char="-"/>
            </a:pPr>
            <a:r>
              <a:rPr lang="en-GB" dirty="0"/>
              <a:t>Ministry of Finance (Personnel and Governance Policy Department) in </a:t>
            </a:r>
            <a:r>
              <a:rPr lang="en-GB" dirty="0" smtClean="0"/>
              <a:t>charge</a:t>
            </a:r>
          </a:p>
          <a:p>
            <a:pPr marL="457200" lvl="0" indent="-228600">
              <a:buChar char="-"/>
            </a:pPr>
            <a:r>
              <a:rPr lang="en-GB" dirty="0" smtClean="0"/>
              <a:t>Many </a:t>
            </a:r>
            <a:r>
              <a:rPr lang="en-GB" dirty="0"/>
              <a:t>awareness-raising events organized, informing both </a:t>
            </a:r>
            <a:r>
              <a:rPr lang="en-GB" dirty="0" smtClean="0"/>
              <a:t>CSOs </a:t>
            </a:r>
            <a:r>
              <a:rPr lang="en-GB" dirty="0"/>
              <a:t>and regular citizens</a:t>
            </a:r>
          </a:p>
          <a:p>
            <a:pPr marL="457200" lvl="0" indent="-228600">
              <a:buChar char="-"/>
            </a:pPr>
            <a:r>
              <a:rPr lang="en-GB" dirty="0" smtClean="0"/>
              <a:t>Yet stakeholder </a:t>
            </a:r>
            <a:r>
              <a:rPr lang="en-GB" dirty="0"/>
              <a:t>input was limited, and OGP is little known outside the government - but the government has an open governance network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Estonia</a:t>
            </a:r>
            <a:br>
              <a:rPr lang="fi-FI" dirty="0" smtClean="0"/>
            </a:br>
            <a:r>
              <a:rPr lang="fi-FI" dirty="0" smtClean="0"/>
              <a:t>”Active </a:t>
            </a:r>
            <a:r>
              <a:rPr lang="fi-FI" dirty="0" err="1" smtClean="0"/>
              <a:t>consultation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5013" y="3060000"/>
            <a:ext cx="9221787" cy="3689350"/>
          </a:xfrm>
        </p:spPr>
        <p:txBody>
          <a:bodyPr/>
          <a:lstStyle/>
          <a:p>
            <a:pPr marL="457200" lvl="0" indent="-228600">
              <a:buChar char="-"/>
            </a:pPr>
            <a:r>
              <a:rPr lang="en-GB" dirty="0"/>
              <a:t>Two action plans (2012-2014* and 2014-2016), which included many pre-existing commitments</a:t>
            </a:r>
          </a:p>
          <a:p>
            <a:pPr marL="457200" lvl="0" indent="-228600">
              <a:buChar char="-"/>
            </a:pPr>
            <a:r>
              <a:rPr lang="en-GB" dirty="0"/>
              <a:t>Ministry for Foreign Affairs initiated, Government Office coordinates</a:t>
            </a:r>
          </a:p>
          <a:p>
            <a:pPr marL="457200" lvl="0" indent="-228600">
              <a:buChar char="-"/>
            </a:pPr>
            <a:r>
              <a:rPr lang="en-GB" dirty="0"/>
              <a:t>Civil society organized as OGP Civil Society Roundtable, the </a:t>
            </a:r>
            <a:r>
              <a:rPr lang="en-GB" dirty="0" err="1"/>
              <a:t>gov</a:t>
            </a:r>
            <a:r>
              <a:rPr lang="en-GB" dirty="0"/>
              <a:t> appointed the informal OGP Consultation Board and the formal OGP Co-ordination Board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9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Latvia</a:t>
            </a:r>
            <a:br>
              <a:rPr lang="fi-FI" dirty="0" smtClean="0"/>
            </a:br>
            <a:r>
              <a:rPr lang="fi-FI" dirty="0" smtClean="0"/>
              <a:t>”</a:t>
            </a:r>
            <a:r>
              <a:rPr lang="fi-FI" dirty="0" err="1" smtClean="0"/>
              <a:t>Relevant</a:t>
            </a:r>
            <a:r>
              <a:rPr lang="fi-FI" dirty="0" smtClean="0"/>
              <a:t>,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nothing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5013" y="3060000"/>
            <a:ext cx="9221787" cy="3689350"/>
          </a:xfrm>
        </p:spPr>
        <p:txBody>
          <a:bodyPr/>
          <a:lstStyle/>
          <a:p>
            <a:r>
              <a:rPr lang="fi-FI" dirty="0" err="1" smtClean="0"/>
              <a:t>Two</a:t>
            </a:r>
            <a:r>
              <a:rPr lang="fi-FI" dirty="0" smtClean="0"/>
              <a:t> action </a:t>
            </a:r>
            <a:r>
              <a:rPr lang="fi-FI" dirty="0" err="1" smtClean="0"/>
              <a:t>plans</a:t>
            </a:r>
            <a:r>
              <a:rPr lang="fi-FI" dirty="0" smtClean="0"/>
              <a:t> (2012-2013 and 2014-2015)</a:t>
            </a:r>
          </a:p>
          <a:p>
            <a:r>
              <a:rPr lang="fi-FI" dirty="0" err="1" smtClean="0"/>
              <a:t>Ministry</a:t>
            </a:r>
            <a:r>
              <a:rPr lang="fi-FI" dirty="0" smtClean="0"/>
              <a:t> for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Affairs</a:t>
            </a:r>
            <a:r>
              <a:rPr lang="fi-FI" dirty="0" smtClean="0"/>
              <a:t> </a:t>
            </a:r>
            <a:r>
              <a:rPr lang="fi-FI" dirty="0" err="1" smtClean="0"/>
              <a:t>coordinates</a:t>
            </a:r>
            <a:r>
              <a:rPr lang="fi-FI" dirty="0" smtClean="0"/>
              <a:t>,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State </a:t>
            </a:r>
            <a:r>
              <a:rPr lang="fi-FI" dirty="0" err="1" smtClean="0"/>
              <a:t>Chancellery</a:t>
            </a:r>
            <a:endParaRPr lang="fi-FI" dirty="0" smtClean="0"/>
          </a:p>
          <a:p>
            <a:r>
              <a:rPr lang="fi-FI" dirty="0" smtClean="0"/>
              <a:t>Highly </a:t>
            </a:r>
            <a:r>
              <a:rPr lang="fi-FI" dirty="0" err="1" smtClean="0"/>
              <a:t>relevant</a:t>
            </a:r>
            <a:r>
              <a:rPr lang="fi-FI" dirty="0" smtClean="0"/>
              <a:t> and </a:t>
            </a:r>
            <a:r>
              <a:rPr lang="fi-FI" dirty="0" err="1" smtClean="0"/>
              <a:t>ambitious</a:t>
            </a:r>
            <a:r>
              <a:rPr lang="fi-FI" dirty="0" smtClean="0"/>
              <a:t> – </a:t>
            </a:r>
            <a:r>
              <a:rPr lang="fi-FI" dirty="0" err="1" smtClean="0"/>
              <a:t>yet</a:t>
            </a:r>
            <a:r>
              <a:rPr lang="fi-FI" dirty="0" smtClean="0"/>
              <a:t> </a:t>
            </a:r>
            <a:r>
              <a:rPr lang="fi-FI" dirty="0" err="1" smtClean="0"/>
              <a:t>focus</a:t>
            </a:r>
            <a:r>
              <a:rPr lang="fi-FI" dirty="0" smtClean="0"/>
              <a:t> on </a:t>
            </a:r>
            <a:r>
              <a:rPr lang="fi-FI" dirty="0" err="1" smtClean="0"/>
              <a:t>pre-existing</a:t>
            </a:r>
            <a:r>
              <a:rPr lang="fi-FI" dirty="0" smtClean="0"/>
              <a:t> </a:t>
            </a:r>
            <a:r>
              <a:rPr lang="fi-FI" dirty="0" err="1" smtClean="0"/>
              <a:t>commitments</a:t>
            </a:r>
            <a:endParaRPr lang="fi-FI" dirty="0" smtClean="0"/>
          </a:p>
          <a:p>
            <a:r>
              <a:rPr lang="fi-FI" dirty="0" smtClean="0"/>
              <a:t>No IRM </a:t>
            </a:r>
            <a:r>
              <a:rPr lang="fi-FI" dirty="0" err="1" smtClean="0"/>
              <a:t>reporting</a:t>
            </a:r>
            <a:r>
              <a:rPr lang="fi-FI" dirty="0" smtClean="0"/>
              <a:t> </a:t>
            </a:r>
            <a:r>
              <a:rPr lang="fi-FI" dirty="0" err="1" smtClean="0"/>
              <a:t>yet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action </a:t>
            </a:r>
            <a:r>
              <a:rPr lang="fi-FI" dirty="0" err="1" smtClean="0"/>
              <a:t>plan</a:t>
            </a:r>
            <a:r>
              <a:rPr lang="fi-FI" dirty="0" smtClean="0"/>
              <a:t> </a:t>
            </a:r>
            <a:r>
              <a:rPr lang="fi-FI" dirty="0" err="1" smtClean="0"/>
              <a:t>period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64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Lithuania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”</a:t>
            </a:r>
            <a:r>
              <a:rPr lang="fi-FI" dirty="0" err="1" smtClean="0"/>
              <a:t>Written</a:t>
            </a:r>
            <a:r>
              <a:rPr lang="fi-FI" dirty="0" smtClean="0"/>
              <a:t> </a:t>
            </a:r>
            <a:r>
              <a:rPr lang="fi-FI" dirty="0" err="1" smtClean="0"/>
              <a:t>notice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OGP”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5013" y="3060000"/>
            <a:ext cx="9221787" cy="3689350"/>
          </a:xfrm>
        </p:spPr>
        <p:txBody>
          <a:bodyPr/>
          <a:lstStyle/>
          <a:p>
            <a:pPr marL="457200" lvl="0" indent="-228600">
              <a:buChar char="-"/>
            </a:pPr>
            <a:r>
              <a:rPr lang="en-GB" dirty="0"/>
              <a:t>Two action plans (2012-2013 and 2014-2015) with various themes, </a:t>
            </a:r>
            <a:r>
              <a:rPr lang="en-GB" dirty="0" smtClean="0"/>
              <a:t>lacking </a:t>
            </a:r>
            <a:r>
              <a:rPr lang="en-GB" dirty="0"/>
              <a:t>transparency issues</a:t>
            </a:r>
          </a:p>
          <a:p>
            <a:pPr marL="457200" lvl="0" indent="-228600">
              <a:buChar char="-"/>
            </a:pPr>
            <a:r>
              <a:rPr lang="en-GB" dirty="0"/>
              <a:t>Office of the Government in charge</a:t>
            </a:r>
          </a:p>
          <a:p>
            <a:pPr marL="457200" lvl="0" indent="-228600">
              <a:buChar char="-"/>
            </a:pPr>
            <a:r>
              <a:rPr lang="en-GB" dirty="0"/>
              <a:t>2014 IRM report found Lithuania </a:t>
            </a:r>
            <a:r>
              <a:rPr lang="en-GB" dirty="0" smtClean="0"/>
              <a:t>to be </a:t>
            </a:r>
            <a:r>
              <a:rPr lang="en-GB" dirty="0"/>
              <a:t>acting contrary to </a:t>
            </a:r>
            <a:r>
              <a:rPr lang="en-GB" dirty="0" smtClean="0"/>
              <a:t>OGP process </a:t>
            </a:r>
            <a:r>
              <a:rPr lang="en-GB" dirty="0"/>
              <a:t>- written notice from the OGP</a:t>
            </a:r>
          </a:p>
          <a:p>
            <a:pPr marL="457200" lvl="0" indent="-228600">
              <a:buChar char="-"/>
            </a:pPr>
            <a:r>
              <a:rPr lang="en-GB" dirty="0"/>
              <a:t>Second action plan somewhat better, but still not following OGP process requirements</a:t>
            </a:r>
            <a:br>
              <a:rPr lang="en-GB" dirty="0"/>
            </a:br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65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Conclusions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5013" y="3060000"/>
            <a:ext cx="9221787" cy="3689350"/>
          </a:xfrm>
        </p:spPr>
        <p:txBody>
          <a:bodyPr/>
          <a:lstStyle/>
          <a:p>
            <a:r>
              <a:rPr lang="fi-FI" sz="3200" dirty="0" smtClean="0"/>
              <a:t> </a:t>
            </a:r>
            <a:r>
              <a:rPr lang="fi-FI" sz="3200" dirty="0" err="1" smtClean="0"/>
              <a:t>Lack</a:t>
            </a:r>
            <a:r>
              <a:rPr lang="fi-FI" sz="3200" dirty="0" smtClean="0"/>
              <a:t> of ambition, </a:t>
            </a:r>
            <a:r>
              <a:rPr lang="fi-FI" sz="3200" dirty="0" err="1" smtClean="0"/>
              <a:t>unclear</a:t>
            </a:r>
            <a:r>
              <a:rPr lang="fi-FI" sz="3200" dirty="0" smtClean="0"/>
              <a:t> </a:t>
            </a:r>
            <a:r>
              <a:rPr lang="fi-FI" sz="3200" dirty="0" err="1" smtClean="0"/>
              <a:t>commitments</a:t>
            </a:r>
            <a:endParaRPr lang="fi-FI" sz="3200" dirty="0"/>
          </a:p>
          <a:p>
            <a:r>
              <a:rPr lang="fi-FI" sz="3200" dirty="0" smtClean="0"/>
              <a:t> </a:t>
            </a:r>
            <a:r>
              <a:rPr lang="fi-FI" sz="3200" dirty="0" err="1" smtClean="0"/>
              <a:t>Participation</a:t>
            </a:r>
            <a:r>
              <a:rPr lang="fi-FI" sz="3200" dirty="0" smtClean="0"/>
              <a:t> of </a:t>
            </a:r>
            <a:r>
              <a:rPr lang="fi-FI" sz="3200" dirty="0" err="1" smtClean="0"/>
              <a:t>civil</a:t>
            </a:r>
            <a:r>
              <a:rPr lang="fi-FI" sz="3200" dirty="0" smtClean="0"/>
              <a:t> </a:t>
            </a:r>
            <a:r>
              <a:rPr lang="fi-FI" sz="3200" dirty="0" err="1" smtClean="0"/>
              <a:t>society</a:t>
            </a:r>
            <a:r>
              <a:rPr lang="fi-FI" sz="3200" dirty="0" smtClean="0"/>
              <a:t> is </a:t>
            </a:r>
            <a:r>
              <a:rPr lang="fi-FI" sz="3200" dirty="0" err="1" smtClean="0"/>
              <a:t>thin</a:t>
            </a:r>
            <a:endParaRPr lang="fi-FI" sz="3200" dirty="0" smtClean="0"/>
          </a:p>
          <a:p>
            <a:r>
              <a:rPr lang="fi-FI" sz="3200" dirty="0"/>
              <a:t> </a:t>
            </a:r>
            <a:r>
              <a:rPr lang="fi-FI" sz="3200" dirty="0" err="1" smtClean="0"/>
              <a:t>Added</a:t>
            </a:r>
            <a:r>
              <a:rPr lang="fi-FI" sz="3200" dirty="0" smtClean="0"/>
              <a:t> </a:t>
            </a:r>
            <a:r>
              <a:rPr lang="fi-FI" sz="3200" dirty="0" err="1" smtClean="0"/>
              <a:t>value</a:t>
            </a:r>
            <a:r>
              <a:rPr lang="fi-FI" sz="3200" dirty="0" smtClean="0"/>
              <a:t> of OGP </a:t>
            </a:r>
            <a:r>
              <a:rPr lang="fi-FI" sz="3200" dirty="0" err="1" smtClean="0"/>
              <a:t>process</a:t>
            </a:r>
            <a:r>
              <a:rPr lang="fi-FI" sz="3200" dirty="0" smtClean="0"/>
              <a:t> for </a:t>
            </a:r>
            <a:r>
              <a:rPr lang="fi-FI" sz="3200" dirty="0" err="1" smtClean="0"/>
              <a:t>commitments</a:t>
            </a:r>
            <a:endParaRPr lang="fi-FI" sz="3200" dirty="0" smtClean="0"/>
          </a:p>
          <a:p>
            <a:r>
              <a:rPr lang="fi-FI" sz="3200" dirty="0"/>
              <a:t> </a:t>
            </a:r>
            <a:r>
              <a:rPr lang="fi-FI" sz="3200" dirty="0" smtClean="0"/>
              <a:t>Second </a:t>
            </a:r>
            <a:r>
              <a:rPr lang="fi-FI" sz="3200" dirty="0" err="1" smtClean="0"/>
              <a:t>cycle</a:t>
            </a:r>
            <a:r>
              <a:rPr lang="fi-FI" sz="3200" dirty="0" smtClean="0"/>
              <a:t> </a:t>
            </a:r>
            <a:r>
              <a:rPr lang="fi-FI" sz="3200" dirty="0" err="1" smtClean="0"/>
              <a:t>usually</a:t>
            </a:r>
            <a:r>
              <a:rPr lang="fi-FI" sz="3200" dirty="0" smtClean="0"/>
              <a:t> </a:t>
            </a:r>
            <a:r>
              <a:rPr lang="fi-FI" sz="3200" dirty="0" err="1" smtClean="0"/>
              <a:t>better</a:t>
            </a:r>
            <a:r>
              <a:rPr lang="fi-FI" sz="3200" dirty="0" smtClean="0"/>
              <a:t> </a:t>
            </a:r>
            <a:r>
              <a:rPr lang="fi-FI" sz="3200" dirty="0" err="1" smtClean="0"/>
              <a:t>than</a:t>
            </a:r>
            <a:r>
              <a:rPr lang="fi-FI" sz="3200" dirty="0" smtClean="0"/>
              <a:t> </a:t>
            </a:r>
            <a:r>
              <a:rPr lang="fi-FI" sz="3200" dirty="0" err="1" smtClean="0"/>
              <a:t>the</a:t>
            </a:r>
            <a:r>
              <a:rPr lang="fi-FI" sz="3200" dirty="0" smtClean="0"/>
              <a:t> </a:t>
            </a:r>
            <a:r>
              <a:rPr lang="fi-FI" sz="3200" dirty="0" err="1" smtClean="0"/>
              <a:t>first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8953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682" y="1404367"/>
            <a:ext cx="63385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THANK YOU FOR YOU ATTENTION!</a:t>
            </a:r>
          </a:p>
          <a:p>
            <a:endParaRPr lang="fi-FI" sz="3200" dirty="0">
              <a:solidFill>
                <a:schemeClr val="bg1"/>
              </a:solidFill>
            </a:endParaRPr>
          </a:p>
          <a:p>
            <a:r>
              <a:rPr lang="fi-FI" sz="3200" dirty="0" err="1" smtClean="0">
                <a:solidFill>
                  <a:schemeClr val="bg1"/>
                </a:solidFill>
              </a:rPr>
              <a:t>Email</a:t>
            </a:r>
            <a:r>
              <a:rPr lang="fi-FI" sz="3200" dirty="0" smtClean="0">
                <a:solidFill>
                  <a:schemeClr val="bg1"/>
                </a:solidFill>
              </a:rPr>
              <a:t>: jussi.nissila@oxfordresearch.fi</a:t>
            </a:r>
          </a:p>
          <a:p>
            <a:r>
              <a:rPr lang="fi-FI" sz="3200" dirty="0" smtClean="0">
                <a:solidFill>
                  <a:schemeClr val="bg1"/>
                </a:solidFill>
              </a:rPr>
              <a:t>Twitter: @</a:t>
            </a:r>
            <a:r>
              <a:rPr lang="fi-FI" sz="3200" dirty="0" err="1" smtClean="0">
                <a:solidFill>
                  <a:schemeClr val="bg1"/>
                </a:solidFill>
              </a:rPr>
              <a:t>jusnis</a:t>
            </a:r>
            <a:r>
              <a:rPr lang="fi-FI" sz="3200" dirty="0" smtClean="0">
                <a:solidFill>
                  <a:schemeClr val="bg1"/>
                </a:solidFill>
              </a:rPr>
              <a:t> </a:t>
            </a:r>
            <a:endParaRPr lang="fi-F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38" y="1044327"/>
            <a:ext cx="4617907" cy="6156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756295"/>
            <a:ext cx="9221787" cy="1460500"/>
          </a:xfrm>
        </p:spPr>
        <p:txBody>
          <a:bodyPr/>
          <a:lstStyle/>
          <a:p>
            <a:r>
              <a:rPr lang="en-GB" dirty="0" smtClean="0"/>
              <a:t>About the presenter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5013" y="2052439"/>
            <a:ext cx="6411094" cy="469691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3200" dirty="0" smtClean="0"/>
              <a:t>Mr. Jussi Nissilä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 smtClean="0"/>
              <a:t>Working as Senior Analyst at Oxford Research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 smtClean="0"/>
              <a:t>Appointed as National Researcher (Finland) by Independent Reporting Mechanism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 smtClean="0"/>
              <a:t>Active in Open Knowledge Finland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5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2" y="756295"/>
            <a:ext cx="9221787" cy="1460500"/>
          </a:xfrm>
        </p:spPr>
        <p:txBody>
          <a:bodyPr/>
          <a:lstStyle/>
          <a:p>
            <a:r>
              <a:rPr lang="en-GB" dirty="0" smtClean="0"/>
              <a:t>Today’s focus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5012" y="2052439"/>
            <a:ext cx="9363421" cy="4696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 smtClean="0"/>
              <a:t>What kind of Open Government Partnership processes the Baltic and the Nordic countries have?</a:t>
            </a:r>
            <a:endParaRPr lang="nb-NO" sz="3600" dirty="0"/>
          </a:p>
        </p:txBody>
      </p:sp>
      <p:sp>
        <p:nvSpPr>
          <p:cNvPr id="5" name="Rectangle 4"/>
          <p:cNvSpPr/>
          <p:nvPr/>
        </p:nvSpPr>
        <p:spPr>
          <a:xfrm>
            <a:off x="4049762" y="5777904"/>
            <a:ext cx="3844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is in charge?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9482" y="4351918"/>
            <a:ext cx="2335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it open?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1570" y="5059804"/>
            <a:ext cx="4048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it a partnership?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4572" y="4044141"/>
            <a:ext cx="3844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 common challenges?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5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1" y="1332359"/>
            <a:ext cx="9221787" cy="1460500"/>
          </a:xfrm>
        </p:spPr>
        <p:txBody>
          <a:bodyPr/>
          <a:lstStyle/>
          <a:p>
            <a:r>
              <a:rPr lang="fi-FI" dirty="0" err="1" smtClean="0"/>
              <a:t>Disclaimer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5012" y="3060000"/>
            <a:ext cx="9221787" cy="368935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dirty="0"/>
              <a:t>The following analysis is based on data from </a:t>
            </a:r>
            <a:r>
              <a:rPr lang="en-US" dirty="0" smtClean="0"/>
              <a:t>the Independent </a:t>
            </a:r>
            <a:r>
              <a:rPr lang="en-US" dirty="0"/>
              <a:t>Reporting Mechanism, its databases and national progress reports</a:t>
            </a:r>
            <a:r>
              <a:rPr lang="en-US" dirty="0" smtClean="0"/>
              <a:t>. Some </a:t>
            </a:r>
            <a:r>
              <a:rPr lang="en-US" dirty="0"/>
              <a:t>of the IRM reports were draft versions. The data may be old, biased or incorrect, even if it has gone through quite a rigorous review process. </a:t>
            </a:r>
          </a:p>
          <a:p>
            <a:pPr marL="0" lv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57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0" y="1980431"/>
            <a:ext cx="6480720" cy="503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5012" y="756295"/>
            <a:ext cx="9221787" cy="1460500"/>
          </a:xfrm>
        </p:spPr>
        <p:txBody>
          <a:bodyPr/>
          <a:lstStyle/>
          <a:p>
            <a:r>
              <a:rPr lang="en-GB" dirty="0" smtClean="0"/>
              <a:t>OGP in Europe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7508528" y="2216795"/>
            <a:ext cx="2594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Brown = </a:t>
            </a:r>
            <a:r>
              <a:rPr lang="fi-FI" dirty="0" err="1" smtClean="0"/>
              <a:t>developing</a:t>
            </a:r>
            <a:r>
              <a:rPr lang="fi-FI" dirty="0" smtClean="0"/>
              <a:t> action </a:t>
            </a:r>
            <a:r>
              <a:rPr lang="fi-FI" dirty="0" err="1" smtClean="0"/>
              <a:t>plan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Blue</a:t>
            </a:r>
            <a:r>
              <a:rPr lang="fi-FI" dirty="0" smtClean="0"/>
              <a:t> = </a:t>
            </a:r>
            <a:r>
              <a:rPr lang="fi-FI" dirty="0" err="1" smtClean="0"/>
              <a:t>First</a:t>
            </a:r>
            <a:r>
              <a:rPr lang="fi-FI" dirty="0" smtClean="0"/>
              <a:t> action </a:t>
            </a:r>
            <a:r>
              <a:rPr lang="fi-FI" dirty="0" err="1" smtClean="0"/>
              <a:t>plan</a:t>
            </a:r>
            <a:r>
              <a:rPr lang="fi-FI" dirty="0" smtClean="0"/>
              <a:t> </a:t>
            </a:r>
            <a:r>
              <a:rPr lang="fi-FI" dirty="0" err="1" smtClean="0"/>
              <a:t>cycle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Yellow</a:t>
            </a:r>
            <a:r>
              <a:rPr lang="fi-FI" dirty="0" smtClean="0"/>
              <a:t> = Second action </a:t>
            </a:r>
            <a:r>
              <a:rPr lang="fi-FI" dirty="0" err="1" smtClean="0"/>
              <a:t>plan</a:t>
            </a:r>
            <a:r>
              <a:rPr lang="fi-FI" dirty="0" smtClean="0"/>
              <a:t> </a:t>
            </a:r>
            <a:r>
              <a:rPr lang="fi-FI" dirty="0" err="1" smtClean="0"/>
              <a:t>cycle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36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63435"/>
              </p:ext>
            </p:extLst>
          </p:nvPr>
        </p:nvGraphicFramePr>
        <p:xfrm>
          <a:off x="-16295" y="2"/>
          <a:ext cx="10691816" cy="749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761"/>
                <a:gridCol w="1296144"/>
                <a:gridCol w="1311526"/>
                <a:gridCol w="1336477"/>
                <a:gridCol w="1336477"/>
                <a:gridCol w="1336477"/>
                <a:gridCol w="1336477"/>
                <a:gridCol w="1336477"/>
              </a:tblGrid>
              <a:tr h="630105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 smtClean="0"/>
                        <a:t>Denmark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 smtClean="0"/>
                        <a:t>Norway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 smtClean="0"/>
                        <a:t>Sweden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Finland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Estonia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Latvia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 smtClean="0"/>
                        <a:t>Lithuania</a:t>
                      </a:r>
                      <a:endParaRPr lang="fi-FI" sz="1800" dirty="0"/>
                    </a:p>
                  </a:txBody>
                  <a:tcPr/>
                </a:tc>
              </a:tr>
              <a:tr h="342212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1st NAP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2012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2012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2012-2013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2013-2015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2012-2014*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2012-2013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2012-2013</a:t>
                      </a:r>
                      <a:endParaRPr lang="fi-FI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2nd</a:t>
                      </a:r>
                      <a:r>
                        <a:rPr lang="fi-FI" sz="1400" baseline="0" dirty="0" smtClean="0">
                          <a:solidFill>
                            <a:schemeClr val="bg1"/>
                          </a:solidFill>
                        </a:rPr>
                        <a:t> NAP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2013-2015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2013-2015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2014-2016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2015-2017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2014-2016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2014-2015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2014-2015</a:t>
                      </a:r>
                      <a:endParaRPr lang="fi-FI" sz="1400" dirty="0"/>
                    </a:p>
                  </a:txBody>
                  <a:tcPr/>
                </a:tc>
              </a:tr>
              <a:tr h="630105"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bg1"/>
                          </a:solidFill>
                        </a:rPr>
                        <a:t>Latest</a:t>
                      </a:r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 IRM </a:t>
                      </a:r>
                      <a:r>
                        <a:rPr lang="fi-FI" sz="1400" dirty="0" err="1" smtClean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2013-2014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2013-2014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2014-2015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2013-2015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2014-2015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2012-2013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2014-2015</a:t>
                      </a:r>
                      <a:endParaRPr lang="fi-FI" sz="1400" dirty="0"/>
                    </a:p>
                  </a:txBody>
                  <a:tcPr/>
                </a:tc>
              </a:tr>
              <a:tr h="684145">
                <a:tc>
                  <a:txBody>
                    <a:bodyPr/>
                    <a:lstStyle/>
                    <a:p>
                      <a:pPr marL="0" marR="0" indent="0" algn="l" defTabSz="1042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In</a:t>
                      </a:r>
                      <a:r>
                        <a:rPr lang="fi-FI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i-FI" sz="1400" baseline="0" dirty="0" err="1" smtClean="0">
                          <a:solidFill>
                            <a:schemeClr val="bg1"/>
                          </a:solidFill>
                        </a:rPr>
                        <a:t>charge</a:t>
                      </a:r>
                      <a:r>
                        <a:rPr lang="fi-FI" sz="1400" baseline="0" dirty="0" smtClean="0">
                          <a:solidFill>
                            <a:schemeClr val="bg1"/>
                          </a:solidFill>
                        </a:rPr>
                        <a:t> of OGP</a:t>
                      </a:r>
                      <a:endParaRPr lang="fi-FI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Agency</a:t>
                      </a:r>
                      <a:r>
                        <a:rPr lang="fi-FI" sz="1400" dirty="0" smtClean="0"/>
                        <a:t> for </a:t>
                      </a:r>
                      <a:r>
                        <a:rPr lang="fi-FI" sz="1400" dirty="0" err="1" smtClean="0"/>
                        <a:t>Digitisation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dirty="0" smtClean="0"/>
                        <a:t>Local Governance and </a:t>
                      </a:r>
                      <a:r>
                        <a:rPr lang="en-US" sz="1400" dirty="0" err="1" smtClean="0"/>
                        <a:t>Modernisation</a:t>
                      </a:r>
                      <a:r>
                        <a:rPr lang="en-US" sz="1400" dirty="0" smtClean="0"/>
                        <a:t>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Min for </a:t>
                      </a:r>
                      <a:r>
                        <a:rPr lang="fi-FI" sz="1400" dirty="0" err="1" smtClean="0"/>
                        <a:t>Foreign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Affairs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Min of</a:t>
                      </a:r>
                      <a:r>
                        <a:rPr lang="fi-FI" sz="1400" baseline="0" dirty="0" smtClean="0"/>
                        <a:t> Finance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MFA + </a:t>
                      </a:r>
                      <a:r>
                        <a:rPr lang="fi-FI" sz="1400" dirty="0" err="1" smtClean="0"/>
                        <a:t>Government</a:t>
                      </a:r>
                      <a:r>
                        <a:rPr lang="fi-FI" sz="1400" baseline="0" dirty="0" smtClean="0"/>
                        <a:t> Office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MFA + State </a:t>
                      </a:r>
                      <a:r>
                        <a:rPr lang="fi-FI" sz="1400" dirty="0" err="1" smtClean="0"/>
                        <a:t>Chancellery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Office of </a:t>
                      </a:r>
                      <a:r>
                        <a:rPr lang="fi-FI" sz="1400" dirty="0" err="1" smtClean="0"/>
                        <a:t>the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Government</a:t>
                      </a:r>
                      <a:r>
                        <a:rPr lang="fi-FI" sz="1400" dirty="0" smtClean="0"/>
                        <a:t> </a:t>
                      </a:r>
                      <a:endParaRPr lang="fi-FI" sz="1400" dirty="0"/>
                    </a:p>
                  </a:txBody>
                  <a:tcPr/>
                </a:tc>
              </a:tr>
              <a:tr h="630105"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bg1"/>
                          </a:solidFill>
                        </a:rPr>
                        <a:t>Awareness-raising</a:t>
                      </a:r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30105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Online</a:t>
                      </a:r>
                      <a:r>
                        <a:rPr lang="fi-FI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i-FI" sz="1400" dirty="0" err="1" smtClean="0">
                          <a:solidFill>
                            <a:schemeClr val="bg1"/>
                          </a:solidFill>
                        </a:rPr>
                        <a:t>consultation</a:t>
                      </a:r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30105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In-person </a:t>
                      </a:r>
                      <a:r>
                        <a:rPr lang="fi-FI" sz="1400" dirty="0" err="1" smtClean="0">
                          <a:solidFill>
                            <a:schemeClr val="bg1"/>
                          </a:solidFill>
                        </a:rPr>
                        <a:t>consultation</a:t>
                      </a:r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30105">
                <a:tc>
                  <a:txBody>
                    <a:bodyPr/>
                    <a:lstStyle/>
                    <a:p>
                      <a:pPr marL="0" algn="l" defTabSz="1042965" rtl="0" eaLnBrk="1" latinLnBrk="0" hangingPunct="1"/>
                      <a:r>
                        <a:rPr lang="fi-FI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Regular</a:t>
                      </a:r>
                      <a:r>
                        <a:rPr lang="fi-FI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forum?</a:t>
                      </a:r>
                    </a:p>
                    <a:p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30105"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bg1"/>
                          </a:solidFill>
                        </a:rPr>
                        <a:t>Self-assessment</a:t>
                      </a:r>
                      <a:r>
                        <a:rPr lang="fi-FI" sz="14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r>
                        <a:rPr lang="fi-FI" sz="1400" dirty="0" smtClean="0"/>
                        <a:t> – no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comments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received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No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r>
                        <a:rPr lang="fi-FI" sz="1400" baseline="0" dirty="0" smtClean="0"/>
                        <a:t> – no </a:t>
                      </a:r>
                      <a:r>
                        <a:rPr lang="fi-FI" sz="1400" baseline="0" dirty="0" err="1" smtClean="0"/>
                        <a:t>comments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received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r>
                        <a:rPr lang="fi-FI" sz="1400" dirty="0" smtClean="0"/>
                        <a:t> – no </a:t>
                      </a:r>
                      <a:r>
                        <a:rPr lang="fi-FI" sz="1400" dirty="0" err="1" smtClean="0"/>
                        <a:t>comments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received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Published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late</a:t>
                      </a:r>
                      <a:endParaRPr lang="fi-FI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Yes</a:t>
                      </a:r>
                      <a:r>
                        <a:rPr lang="fi-FI" sz="1400" dirty="0" smtClean="0"/>
                        <a:t>, </a:t>
                      </a:r>
                      <a:r>
                        <a:rPr lang="fi-FI" sz="1400" dirty="0" err="1" smtClean="0"/>
                        <a:t>but</a:t>
                      </a:r>
                      <a:r>
                        <a:rPr lang="fi-FI" sz="1400" dirty="0" smtClean="0"/>
                        <a:t> no </a:t>
                      </a:r>
                      <a:r>
                        <a:rPr lang="fi-FI" sz="1400" dirty="0" err="1" smtClean="0"/>
                        <a:t>comments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err="1" smtClean="0"/>
                        <a:t>allowed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30105"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bg1"/>
                          </a:solidFill>
                        </a:rPr>
                        <a:t>Consultation</a:t>
                      </a:r>
                      <a:r>
                        <a:rPr lang="fi-FI" sz="14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fi-FI" sz="1400" baseline="0" dirty="0" err="1" smtClean="0">
                          <a:solidFill>
                            <a:schemeClr val="bg1"/>
                          </a:solidFill>
                        </a:rPr>
                        <a:t>development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Invitation</a:t>
                      </a:r>
                      <a:r>
                        <a:rPr lang="fi-FI" sz="1400" dirty="0" smtClean="0"/>
                        <a:t> / </a:t>
                      </a:r>
                      <a:r>
                        <a:rPr lang="fi-FI" sz="1400" dirty="0" err="1" smtClean="0"/>
                        <a:t>Consult</a:t>
                      </a:r>
                      <a:endParaRPr lang="fi-FI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Invitation</a:t>
                      </a:r>
                      <a:r>
                        <a:rPr lang="fi-FI" sz="1400" dirty="0" smtClean="0"/>
                        <a:t> / </a:t>
                      </a:r>
                      <a:r>
                        <a:rPr lang="fi-FI" sz="1400" dirty="0" err="1" smtClean="0"/>
                        <a:t>Consult</a:t>
                      </a:r>
                      <a:endParaRPr lang="fi-FI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Invitation</a:t>
                      </a:r>
                      <a:r>
                        <a:rPr lang="fi-FI" sz="1400" baseline="0" dirty="0" smtClean="0"/>
                        <a:t> / </a:t>
                      </a:r>
                      <a:r>
                        <a:rPr lang="fi-FI" sz="1400" baseline="0" dirty="0" err="1" smtClean="0"/>
                        <a:t>Consult</a:t>
                      </a:r>
                      <a:endParaRPr lang="fi-FI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Open</a:t>
                      </a:r>
                      <a:r>
                        <a:rPr lang="fi-FI" sz="1400" baseline="0" dirty="0" smtClean="0"/>
                        <a:t> / </a:t>
                      </a:r>
                      <a:r>
                        <a:rPr lang="fi-FI" sz="1400" baseline="0" dirty="0" err="1" smtClean="0"/>
                        <a:t>Involve</a:t>
                      </a:r>
                      <a:endParaRPr lang="fi-FI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Open / </a:t>
                      </a:r>
                      <a:r>
                        <a:rPr lang="fi-FI" sz="1400" dirty="0" err="1" smtClean="0"/>
                        <a:t>Collaborate</a:t>
                      </a:r>
                      <a:endParaRPr lang="fi-FI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(no info)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Open / </a:t>
                      </a:r>
                      <a:r>
                        <a:rPr lang="fi-FI" sz="1400" dirty="0" err="1" smtClean="0"/>
                        <a:t>Consult</a:t>
                      </a:r>
                      <a:endParaRPr lang="fi-FI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0105">
                <a:tc>
                  <a:txBody>
                    <a:bodyPr/>
                    <a:lstStyle/>
                    <a:p>
                      <a:r>
                        <a:rPr lang="fi-FI" sz="1400" dirty="0" err="1" smtClean="0">
                          <a:solidFill>
                            <a:schemeClr val="bg1"/>
                          </a:solidFill>
                        </a:rPr>
                        <a:t>Consultation</a:t>
                      </a:r>
                      <a:r>
                        <a:rPr lang="fi-FI" sz="14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fi-FI" sz="1400" baseline="0" dirty="0" err="1" smtClean="0">
                          <a:solidFill>
                            <a:schemeClr val="bg1"/>
                          </a:solidFill>
                        </a:rPr>
                        <a:t>implementation</a:t>
                      </a:r>
                      <a:endParaRPr lang="fi-FI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91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N/A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N/A</a:t>
                      </a:r>
                      <a:endParaRPr lang="fi-FI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Open / </a:t>
                      </a:r>
                      <a:r>
                        <a:rPr lang="fi-FI" sz="1400" dirty="0" err="1" smtClean="0"/>
                        <a:t>Involve</a:t>
                      </a:r>
                      <a:endParaRPr lang="fi-FI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Open / </a:t>
                      </a:r>
                      <a:r>
                        <a:rPr lang="fi-FI" sz="1400" dirty="0" err="1" smtClean="0"/>
                        <a:t>Consult</a:t>
                      </a:r>
                      <a:endParaRPr lang="fi-FI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Open / </a:t>
                      </a:r>
                      <a:r>
                        <a:rPr lang="fi-FI" sz="1400" dirty="0" err="1" smtClean="0"/>
                        <a:t>Involve</a:t>
                      </a:r>
                      <a:endParaRPr lang="fi-FI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(no info)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Open / </a:t>
                      </a:r>
                      <a:r>
                        <a:rPr lang="fi-FI" sz="1400" dirty="0" err="1" smtClean="0"/>
                        <a:t>Inform</a:t>
                      </a:r>
                      <a:endParaRPr lang="fi-FI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5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http://static1.squarespace.com/static/548a09b7e4b09cb7481d6e1d/548f5ee9e4b06a282a4b78d4/54db925be4b02e0b9538eda3/1436300887644/?format=1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189"/>
            <a:ext cx="10978975" cy="759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Denmark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”Online </a:t>
            </a:r>
            <a:r>
              <a:rPr lang="fi-FI" dirty="0" err="1" smtClean="0"/>
              <a:t>consultations</a:t>
            </a:r>
            <a:r>
              <a:rPr lang="fi-FI" dirty="0" smtClean="0"/>
              <a:t> on </a:t>
            </a:r>
            <a:r>
              <a:rPr lang="fi-FI" dirty="0" err="1" smtClean="0"/>
              <a:t>eGov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5013" y="3060000"/>
            <a:ext cx="9221787" cy="368935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action </a:t>
            </a:r>
            <a:r>
              <a:rPr lang="fi-FI" dirty="0" err="1" smtClean="0"/>
              <a:t>plans</a:t>
            </a:r>
            <a:r>
              <a:rPr lang="fi-FI" dirty="0"/>
              <a:t> </a:t>
            </a:r>
            <a:r>
              <a:rPr lang="fi-FI" dirty="0" smtClean="0"/>
              <a:t>(2012 and 2013-2015)</a:t>
            </a:r>
          </a:p>
          <a:p>
            <a:r>
              <a:rPr lang="fi-FI" dirty="0" smtClean="0"/>
              <a:t>Focus on </a:t>
            </a:r>
            <a:r>
              <a:rPr lang="fi-FI" dirty="0" err="1" smtClean="0"/>
              <a:t>eGov</a:t>
            </a:r>
            <a:r>
              <a:rPr lang="fi-FI" dirty="0" smtClean="0"/>
              <a:t>, </a:t>
            </a:r>
            <a:r>
              <a:rPr lang="fi-FI" dirty="0" err="1" smtClean="0"/>
              <a:t>rather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openness</a:t>
            </a:r>
            <a:r>
              <a:rPr lang="fi-FI" dirty="0" smtClean="0"/>
              <a:t> and </a:t>
            </a:r>
            <a:r>
              <a:rPr lang="fi-FI" dirty="0" err="1" smtClean="0"/>
              <a:t>tranparency</a:t>
            </a:r>
            <a:endParaRPr lang="fi-FI" dirty="0" smtClean="0"/>
          </a:p>
          <a:p>
            <a:pPr lvl="0"/>
            <a:r>
              <a:rPr lang="en-GB" dirty="0"/>
              <a:t>Agency for Digitisation (under the Ministry of Finance) in charge, with little political mandate</a:t>
            </a:r>
          </a:p>
          <a:p>
            <a:pPr lvl="0"/>
            <a:r>
              <a:rPr lang="en-GB" dirty="0"/>
              <a:t>Consultation of stakeholders limited to use of old-fashioned online forum, which did not provide much input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8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Norway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”</a:t>
            </a:r>
            <a:r>
              <a:rPr lang="fi-FI" dirty="0" smtClean="0"/>
              <a:t>A </a:t>
            </a:r>
            <a:r>
              <a:rPr lang="fi-FI" dirty="0" err="1" smtClean="0"/>
              <a:t>b</a:t>
            </a:r>
            <a:r>
              <a:rPr lang="fi-FI" dirty="0" err="1" smtClean="0"/>
              <a:t>ad</a:t>
            </a:r>
            <a:r>
              <a:rPr lang="fi-FI" dirty="0" smtClean="0"/>
              <a:t> </a:t>
            </a:r>
            <a:r>
              <a:rPr lang="fi-FI" dirty="0" err="1" smtClean="0"/>
              <a:t>start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5013" y="3060000"/>
            <a:ext cx="9221787" cy="368935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action </a:t>
            </a:r>
            <a:r>
              <a:rPr lang="fi-FI" dirty="0" err="1" smtClean="0"/>
              <a:t>plans</a:t>
            </a:r>
            <a:r>
              <a:rPr lang="fi-FI" dirty="0"/>
              <a:t> </a:t>
            </a:r>
            <a:r>
              <a:rPr lang="fi-FI" dirty="0" smtClean="0"/>
              <a:t>(2012 and 2013-2015)</a:t>
            </a:r>
          </a:p>
          <a:p>
            <a:pPr lvl="0"/>
            <a:r>
              <a:rPr lang="en-GB" dirty="0"/>
              <a:t>Ministry of Local Governance and Modernisation in charge, with support from MFA and others</a:t>
            </a:r>
          </a:p>
          <a:p>
            <a:r>
              <a:rPr lang="fi-FI" dirty="0" smtClean="0"/>
              <a:t>One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founders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OGP</a:t>
            </a:r>
          </a:p>
          <a:p>
            <a:pPr lvl="0"/>
            <a:r>
              <a:rPr lang="en-GB" dirty="0" smtClean="0"/>
              <a:t>Fell </a:t>
            </a:r>
            <a:r>
              <a:rPr lang="en-GB" dirty="0"/>
              <a:t>short in the implementation of the first action plan in terms of consulting and engaging the stakeholders, self-assessment and action plan </a:t>
            </a:r>
            <a:r>
              <a:rPr lang="en-GB" dirty="0" smtClean="0"/>
              <a:t>formulation</a:t>
            </a:r>
          </a:p>
          <a:p>
            <a:r>
              <a:rPr lang="en-GB" dirty="0"/>
              <a:t>Second action plan period follows the </a:t>
            </a:r>
            <a:r>
              <a:rPr lang="en-GB" dirty="0" smtClean="0"/>
              <a:t>requirements</a:t>
            </a:r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42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Præsentation_05">
  <a:themeElements>
    <a:clrScheme name="Oxford Research">
      <a:dk1>
        <a:sysClr val="windowText" lastClr="000000"/>
      </a:dk1>
      <a:lt1>
        <a:sysClr val="window" lastClr="FFFFFF"/>
      </a:lt1>
      <a:dk2>
        <a:srgbClr val="003C64"/>
      </a:dk2>
      <a:lt2>
        <a:srgbClr val="EEECE1"/>
      </a:lt2>
      <a:accent1>
        <a:srgbClr val="7391A2"/>
      </a:accent1>
      <a:accent2>
        <a:srgbClr val="9EAE42"/>
      </a:accent2>
      <a:accent3>
        <a:srgbClr val="CFD7DF"/>
      </a:accent3>
      <a:accent4>
        <a:srgbClr val="7B1231"/>
      </a:accent4>
      <a:accent5>
        <a:srgbClr val="71A7B8"/>
      </a:accent5>
      <a:accent6>
        <a:srgbClr val="BEDBE3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Præsentation_05</Template>
  <TotalTime>349</TotalTime>
  <Words>1887</Words>
  <Application>Microsoft Office PowerPoint</Application>
  <PresentationFormat>Custom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PP Præsentation_05</vt:lpstr>
      <vt:lpstr>Custom Design</vt:lpstr>
      <vt:lpstr>Open Governance in the Nordics and the Baltics   Quick Overview of Independent Reporting Mechanism Results</vt:lpstr>
      <vt:lpstr>About the presenter</vt:lpstr>
      <vt:lpstr>Today’s focus</vt:lpstr>
      <vt:lpstr>Disclaimer</vt:lpstr>
      <vt:lpstr>OGP in Europe</vt:lpstr>
      <vt:lpstr>PowerPoint Presentation</vt:lpstr>
      <vt:lpstr>PowerPoint Presentation</vt:lpstr>
      <vt:lpstr>Denmark ”Online consultations on eGov”</vt:lpstr>
      <vt:lpstr>Norway ”A bad start”</vt:lpstr>
      <vt:lpstr>Sweden ”Not for the Swedes”</vt:lpstr>
      <vt:lpstr>Finland ”Seeking popularity”</vt:lpstr>
      <vt:lpstr>Estonia ”Active consultation”</vt:lpstr>
      <vt:lpstr>Latvia ”Relevant, if nothing new”</vt:lpstr>
      <vt:lpstr>Lithuania ”Written notice from the OGP”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for kunde</dc:title>
  <dc:creator>Nina Taraldsen</dc:creator>
  <cp:lastModifiedBy>OR Jussi</cp:lastModifiedBy>
  <cp:revision>37</cp:revision>
  <dcterms:created xsi:type="dcterms:W3CDTF">2014-10-23T10:39:53Z</dcterms:created>
  <dcterms:modified xsi:type="dcterms:W3CDTF">2016-05-31T11:18:00Z</dcterms:modified>
</cp:coreProperties>
</file>